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handoutMasterIdLst>
    <p:handoutMasterId r:id="rId39"/>
  </p:handoutMasterIdLst>
  <p:sldIdLst>
    <p:sldId id="256" r:id="rId2"/>
    <p:sldId id="270" r:id="rId3"/>
    <p:sldId id="341" r:id="rId4"/>
    <p:sldId id="323" r:id="rId5"/>
    <p:sldId id="294" r:id="rId6"/>
    <p:sldId id="261" r:id="rId7"/>
    <p:sldId id="310" r:id="rId8"/>
    <p:sldId id="295" r:id="rId9"/>
    <p:sldId id="300" r:id="rId10"/>
    <p:sldId id="297" r:id="rId11"/>
    <p:sldId id="302" r:id="rId12"/>
    <p:sldId id="304" r:id="rId13"/>
    <p:sldId id="305" r:id="rId14"/>
    <p:sldId id="301" r:id="rId15"/>
    <p:sldId id="298" r:id="rId16"/>
    <p:sldId id="322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42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12" r:id="rId35"/>
    <p:sldId id="324" r:id="rId36"/>
    <p:sldId id="320" r:id="rId37"/>
    <p:sldId id="280" r:id="rId38"/>
  </p:sldIdLst>
  <p:sldSz cx="12192000" cy="6858000"/>
  <p:notesSz cx="7053263" cy="93091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501"/>
    <a:srgbClr val="C9DFFF"/>
    <a:srgbClr val="FFFFFF"/>
    <a:srgbClr val="019908"/>
    <a:srgbClr val="3232FE"/>
    <a:srgbClr val="58EAFE"/>
    <a:srgbClr val="01D10B"/>
    <a:srgbClr val="B2028C"/>
    <a:srgbClr val="1605F5"/>
    <a:srgbClr val="183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30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96" y="3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0264C3D5-E4A7-4846-AB91-774B39436351}" type="datetimeFigureOut">
              <a:rPr lang="en-US" smtClean="0"/>
              <a:pPr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E548FF44-C276-406E-A401-E856C8D934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17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20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5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56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3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0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8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1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4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14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4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A66F1-E588-4066-B009-DC83991209BF}" type="datetimeFigureOut">
              <a:rPr lang="en-US" smtClean="0"/>
              <a:pPr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E34BB-C770-4CE2-A04D-4BA1AC54F1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99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13" Type="http://schemas.openxmlformats.org/officeDocument/2006/relationships/image" Target="../media/image41.gif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gif"/><Relationship Id="rId17" Type="http://schemas.openxmlformats.org/officeDocument/2006/relationships/image" Target="../media/image45.png"/><Relationship Id="rId2" Type="http://schemas.openxmlformats.org/officeDocument/2006/relationships/image" Target="../media/image15.jpe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gif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gif"/><Relationship Id="rId4" Type="http://schemas.openxmlformats.org/officeDocument/2006/relationships/image" Target="../media/image18.jpeg"/><Relationship Id="rId9" Type="http://schemas.openxmlformats.org/officeDocument/2006/relationships/image" Target="../media/image37.gif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3823" y="5255399"/>
            <a:ext cx="692529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Bauhaus 93" panose="04030905020B02020C02" pitchFamily="82" charset="0"/>
              </a:rPr>
              <a:t>Introduction</a:t>
            </a:r>
          </a:p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Bauhaus 93" panose="04030905020B02020C02" pitchFamily="82" charset="0"/>
              </a:rPr>
              <a:t>Data Science/Machine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93917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50060" y="598713"/>
            <a:ext cx="36118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7258" y="1836061"/>
            <a:ext cx="2714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Intangible x-factors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5858" y="1790341"/>
            <a:ext cx="31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Tangible technical skills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177" y="2293259"/>
            <a:ext cx="4685211" cy="1328023"/>
          </a:xfrm>
          <a:prstGeom prst="wedgeRoundRectCallout">
            <a:avLst>
              <a:gd name="adj1" fmla="val 55429"/>
              <a:gd name="adj2" fmla="val 27800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Curiosity</a:t>
            </a:r>
            <a:r>
              <a:rPr lang="en-US" sz="2400" dirty="0"/>
              <a:t> : to peel apart a problem and examine interrelationships between data.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0338" y="3758476"/>
            <a:ext cx="3398520" cy="919401"/>
          </a:xfrm>
          <a:prstGeom prst="wedgeRoundRectCallout">
            <a:avLst>
              <a:gd name="adj1" fmla="val 93132"/>
              <a:gd name="adj2" fmla="val -63873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Creativity :</a:t>
            </a:r>
            <a:r>
              <a:rPr lang="en-US" sz="2400" b="1" i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to invent and try new approaches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1739" y="4788264"/>
            <a:ext cx="4602480" cy="1328023"/>
          </a:xfrm>
          <a:prstGeom prst="wedgeRoundRectCallout">
            <a:avLst>
              <a:gd name="adj1" fmla="val 61427"/>
              <a:gd name="adj2" fmla="val -66683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Focus</a:t>
            </a:r>
            <a:r>
              <a:rPr lang="en-US" sz="2400" dirty="0"/>
              <a:t> : to design and test technique over days and weeks, learn from failure and try again</a:t>
            </a:r>
          </a:p>
        </p:txBody>
      </p:sp>
      <p:pic>
        <p:nvPicPr>
          <p:cNvPr id="18" name="Picture 17" descr="smart_guy_thinking_ha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3738" y="2114004"/>
            <a:ext cx="2247900" cy="44957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12578" y="2308501"/>
            <a:ext cx="3748330" cy="510778"/>
          </a:xfrm>
          <a:prstGeom prst="wedgeRoundRectCallout">
            <a:avLst>
              <a:gd name="adj1" fmla="val -63524"/>
              <a:gd name="adj2" fmla="val 53549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Able to generate Hypothesis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97338" y="2902861"/>
            <a:ext cx="4471851" cy="919401"/>
          </a:xfrm>
          <a:prstGeom prst="wedgeRoundRectCallout">
            <a:avLst>
              <a:gd name="adj1" fmla="val -60097"/>
              <a:gd name="adj2" fmla="val -31983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Data must be acquired, prepared, analyzed and acted. 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6966858" y="3897083"/>
            <a:ext cx="2087880" cy="1554480"/>
          </a:xfrm>
          <a:prstGeom prst="wedgeEllipseCallout">
            <a:avLst>
              <a:gd name="adj1" fmla="val -71928"/>
              <a:gd name="adj2" fmla="val -4436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Mathematics / Statistics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8688978" y="3881843"/>
            <a:ext cx="1868714" cy="153924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Computer Science</a:t>
            </a:r>
          </a:p>
        </p:txBody>
      </p:sp>
      <p:sp>
        <p:nvSpPr>
          <p:cNvPr id="26" name="Oval 25"/>
          <p:cNvSpPr/>
          <p:nvPr/>
        </p:nvSpPr>
        <p:spPr>
          <a:xfrm>
            <a:off x="8109858" y="4994363"/>
            <a:ext cx="1584960" cy="146304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Domain Expertise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40" y="1164768"/>
            <a:ext cx="7415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person who puts efforts in all activities of data science…</a:t>
            </a:r>
          </a:p>
        </p:txBody>
      </p: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  <p:bldP spid="11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4" grpId="0" animBg="1"/>
      <p:bldP spid="26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926066" y="597988"/>
            <a:ext cx="63412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DS/Machine Learning Tool Kit</a:t>
            </a:r>
          </a:p>
        </p:txBody>
      </p:sp>
      <p:pic>
        <p:nvPicPr>
          <p:cNvPr id="41" name="Picture 40" descr="data_scientist_tools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E8E9ED"/>
              </a:clrFrom>
              <a:clrTo>
                <a:srgbClr val="E8E9ED">
                  <a:alpha val="0"/>
                </a:srgbClr>
              </a:clrTo>
            </a:clrChange>
            <a:lum bright="-20000" contrast="30000"/>
          </a:blip>
          <a:srcRect l="10317" t="24762" r="1429" b="8571"/>
          <a:stretch>
            <a:fillRect/>
          </a:stretch>
        </p:blipFill>
        <p:spPr>
          <a:xfrm>
            <a:off x="1228315" y="1198147"/>
            <a:ext cx="8721953" cy="49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265686" y="613953"/>
            <a:ext cx="474762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Data Science Team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3506" y="1151705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Operating Models: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3319" y="1148810"/>
            <a:ext cx="3860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 are 3 operating models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68837"/>
          <a:stretch>
            <a:fillRect/>
          </a:stretch>
        </p:blipFill>
        <p:spPr bwMode="auto">
          <a:xfrm>
            <a:off x="406401" y="1660102"/>
            <a:ext cx="3178628" cy="4323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34080" r="34614"/>
          <a:stretch>
            <a:fillRect/>
          </a:stretch>
        </p:blipFill>
        <p:spPr bwMode="auto">
          <a:xfrm>
            <a:off x="4206250" y="1652845"/>
            <a:ext cx="3193142" cy="4323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68801" r="-818"/>
          <a:stretch>
            <a:fillRect/>
          </a:stretch>
        </p:blipFill>
        <p:spPr bwMode="auto">
          <a:xfrm>
            <a:off x="7916107" y="1641233"/>
            <a:ext cx="3265714" cy="4323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1478280"/>
            <a:ext cx="337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Balancing Team Equation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908" y="1906459"/>
            <a:ext cx="5222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like balancing the chemical reaction.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37101"/>
          <a:stretch>
            <a:fillRect/>
          </a:stretch>
        </p:blipFill>
        <p:spPr bwMode="auto">
          <a:xfrm>
            <a:off x="3822383" y="3251835"/>
            <a:ext cx="3492817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679388" y="2394139"/>
            <a:ext cx="181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Requirement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98788" y="2439859"/>
            <a:ext cx="1732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Recruitment</a:t>
            </a:r>
          </a:p>
        </p:txBody>
      </p:sp>
      <p:sp>
        <p:nvSpPr>
          <p:cNvPr id="11" name="Left Brace 10"/>
          <p:cNvSpPr/>
          <p:nvPr/>
        </p:nvSpPr>
        <p:spPr>
          <a:xfrm rot="5400000">
            <a:off x="5318760" y="1325880"/>
            <a:ext cx="426720" cy="3383280"/>
          </a:xfrm>
          <a:prstGeom prst="leftBrace">
            <a:avLst>
              <a:gd name="adj1" fmla="val 94047"/>
              <a:gd name="adj2" fmla="val 49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8191500" y="2095500"/>
            <a:ext cx="426720" cy="1783080"/>
          </a:xfrm>
          <a:prstGeom prst="leftBrace">
            <a:avLst>
              <a:gd name="adj1" fmla="val 94047"/>
              <a:gd name="adj2" fmla="val 49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62350" r="-1047"/>
          <a:stretch>
            <a:fillRect/>
          </a:stretch>
        </p:blipFill>
        <p:spPr bwMode="auto">
          <a:xfrm>
            <a:off x="7284720" y="3251835"/>
            <a:ext cx="214884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61294" y="4024819"/>
            <a:ext cx="6826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2 teams with 1 Computer Science and 2 Mathematics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039" y="4451539"/>
            <a:ext cx="5019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2 teams with 1 Computer Science each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1387" y="4893499"/>
            <a:ext cx="6276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1 Team with 1 mathematics and 1 domain expert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68308" y="4040059"/>
            <a:ext cx="2674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Computer Science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68308" y="4482019"/>
            <a:ext cx="204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 Mathematics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8308" y="4908739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Domain Expert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6515100" y="4792980"/>
            <a:ext cx="1600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71108" y="653147"/>
            <a:ext cx="396385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Data Science Team</a:t>
            </a:r>
          </a:p>
        </p:txBody>
      </p: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0" grpId="0"/>
      <p:bldP spid="11" grpId="0" animBg="1"/>
      <p:bldP spid="12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508070" y="1587864"/>
            <a:ext cx="8473439" cy="5165634"/>
          </a:xfrm>
          <a:prstGeom prst="roundRect">
            <a:avLst>
              <a:gd name="adj" fmla="val 7323"/>
            </a:avLst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rgbClr val="FFFFFF"/>
                </a:solidFill>
              </a:rPr>
              <a:t>Data Science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47718" y="544292"/>
            <a:ext cx="5745480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Major Activities in Data Science</a:t>
            </a:r>
          </a:p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(Student – Job)</a:t>
            </a:r>
          </a:p>
        </p:txBody>
      </p:sp>
      <p:pic>
        <p:nvPicPr>
          <p:cNvPr id="11" name="Picture 10" descr="database-parts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229" y="2115459"/>
            <a:ext cx="972456" cy="972456"/>
          </a:xfrm>
          <a:prstGeom prst="rect">
            <a:avLst/>
          </a:prstGeom>
        </p:spPr>
      </p:pic>
      <p:pic>
        <p:nvPicPr>
          <p:cNvPr id="13" name="Picture 12" descr="social-media-tree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720" y="4577806"/>
            <a:ext cx="1687452" cy="1081316"/>
          </a:xfrm>
          <a:prstGeom prst="rect">
            <a:avLst/>
          </a:prstGeom>
        </p:spPr>
      </p:pic>
      <p:pic>
        <p:nvPicPr>
          <p:cNvPr id="14" name="Picture 13" descr="Newspaper-Color-6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982" y="5670007"/>
            <a:ext cx="1237586" cy="92818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7098938" y="3747589"/>
            <a:ext cx="3516811" cy="1098732"/>
          </a:xfrm>
          <a:prstGeom prst="ellipse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Analyzed Data</a:t>
            </a:r>
          </a:p>
          <a:p>
            <a:pPr algn="ctr"/>
            <a:r>
              <a:rPr lang="en-US" sz="2000" dirty="0"/>
              <a:t>Current skills required for students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74469" y="1815738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Sources of Data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98503" y="1805578"/>
            <a:ext cx="3724366" cy="18433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278189" y="1841863"/>
            <a:ext cx="3485605" cy="17344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892697" y="3779521"/>
            <a:ext cx="3928292" cy="2743199"/>
          </a:xfrm>
          <a:prstGeom prst="roundRect">
            <a:avLst>
              <a:gd name="adj" fmla="val 10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156270" y="4924698"/>
            <a:ext cx="3319416" cy="172865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2000px-Text-txt.sv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6228" y="2252620"/>
            <a:ext cx="453229" cy="502193"/>
          </a:xfrm>
          <a:prstGeom prst="rect">
            <a:avLst/>
          </a:prstGeom>
        </p:spPr>
      </p:pic>
      <p:pic>
        <p:nvPicPr>
          <p:cNvPr id="34" name="Picture 33" descr="database-parts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2006" y="2242457"/>
            <a:ext cx="539931" cy="539931"/>
          </a:xfrm>
          <a:prstGeom prst="rect">
            <a:avLst/>
          </a:prstGeom>
        </p:spPr>
      </p:pic>
      <p:pic>
        <p:nvPicPr>
          <p:cNvPr id="35" name="Picture 34" descr="Newspaper-Color-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7586" y="2653937"/>
            <a:ext cx="546560" cy="501469"/>
          </a:xfrm>
          <a:prstGeom prst="rect">
            <a:avLst/>
          </a:prstGeom>
        </p:spPr>
      </p:pic>
      <p:sp>
        <p:nvSpPr>
          <p:cNvPr id="36" name="Cloud 35"/>
          <p:cNvSpPr/>
          <p:nvPr/>
        </p:nvSpPr>
        <p:spPr>
          <a:xfrm>
            <a:off x="7383418" y="2197463"/>
            <a:ext cx="3294741" cy="1306285"/>
          </a:xfrm>
          <a:prstGeom prst="cloud">
            <a:avLst/>
          </a:prstGeom>
          <a:blipFill>
            <a:blip r:embed="rId8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Searching (1)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3640" y="5228453"/>
            <a:ext cx="1485900" cy="1362075"/>
          </a:xfrm>
          <a:prstGeom prst="rect">
            <a:avLst/>
          </a:prstGeom>
        </p:spPr>
      </p:pic>
      <p:pic>
        <p:nvPicPr>
          <p:cNvPr id="43" name="Picture 42" descr="rockanimation.gif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9310" y="4306300"/>
            <a:ext cx="1857828" cy="1857828"/>
          </a:xfrm>
          <a:prstGeom prst="rect">
            <a:avLst/>
          </a:prstGeom>
        </p:spPr>
      </p:pic>
      <p:pic>
        <p:nvPicPr>
          <p:cNvPr id="40" name="Picture 39" descr="large gears.gi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00467" y="4171142"/>
            <a:ext cx="2360554" cy="2339967"/>
          </a:xfrm>
          <a:prstGeom prst="rect">
            <a:avLst/>
          </a:prstGeom>
        </p:spPr>
      </p:pic>
      <p:pic>
        <p:nvPicPr>
          <p:cNvPr id="44" name="Picture 43" descr="page-turning-book-animation-7.gif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241026">
            <a:off x="9292980" y="5819717"/>
            <a:ext cx="1209070" cy="830325"/>
          </a:xfrm>
          <a:prstGeom prst="rect">
            <a:avLst/>
          </a:prstGeom>
        </p:spPr>
      </p:pic>
      <p:pic>
        <p:nvPicPr>
          <p:cNvPr id="45" name="Picture 44" descr="6596722_orig.gi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73495" y="2357116"/>
            <a:ext cx="1117877" cy="127861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09665" y="1852749"/>
            <a:ext cx="29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Acquire – Collect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3065" y="1913709"/>
            <a:ext cx="2668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Prepare – Data Lake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1065" y="3879669"/>
            <a:ext cx="252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Analyze – Process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17785" y="4887682"/>
            <a:ext cx="2048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 – Use  data</a:t>
            </a:r>
          </a:p>
        </p:txBody>
      </p:sp>
      <p:cxnSp>
        <p:nvCxnSpPr>
          <p:cNvPr id="47" name="Straight Arrow Connector 46"/>
          <p:cNvCxnSpPr>
            <a:stCxn id="34" idx="3"/>
            <a:endCxn id="79" idx="1"/>
          </p:cNvCxnSpPr>
          <p:nvPr/>
        </p:nvCxnSpPr>
        <p:spPr>
          <a:xfrm>
            <a:off x="5701937" y="2512423"/>
            <a:ext cx="2439851" cy="633459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3" idx="3"/>
            <a:endCxn id="66" idx="1"/>
          </p:cNvCxnSpPr>
          <p:nvPr/>
        </p:nvCxnSpPr>
        <p:spPr>
          <a:xfrm>
            <a:off x="4999457" y="2503717"/>
            <a:ext cx="3418101" cy="119651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3"/>
          </p:cNvCxnSpPr>
          <p:nvPr/>
        </p:nvCxnSpPr>
        <p:spPr>
          <a:xfrm>
            <a:off x="6194146" y="2904672"/>
            <a:ext cx="3221272" cy="178163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451669" y="2592978"/>
            <a:ext cx="143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Data Lake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70069" y="519901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Builds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488543" y="5617755"/>
            <a:ext cx="149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effectLst>
                  <a:glow rad="101600">
                    <a:srgbClr val="FFFFFF">
                      <a:alpha val="60000"/>
                    </a:srgbClr>
                  </a:glow>
                </a:effectLst>
              </a:rPr>
              <a:t>Analytics  </a:t>
            </a:r>
          </a:p>
        </p:txBody>
      </p:sp>
      <p:cxnSp>
        <p:nvCxnSpPr>
          <p:cNvPr id="63" name="Straight Arrow Connector 62"/>
          <p:cNvCxnSpPr>
            <a:stCxn id="59" idx="2"/>
            <a:endCxn id="40" idx="0"/>
          </p:cNvCxnSpPr>
          <p:nvPr/>
        </p:nvCxnSpPr>
        <p:spPr>
          <a:xfrm rot="5400000">
            <a:off x="6665540" y="1669848"/>
            <a:ext cx="1116499" cy="3886089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0" idx="3"/>
            <a:endCxn id="18" idx="2"/>
          </p:cNvCxnSpPr>
          <p:nvPr/>
        </p:nvCxnSpPr>
        <p:spPr>
          <a:xfrm flipV="1">
            <a:off x="6461021" y="4296955"/>
            <a:ext cx="637917" cy="1044171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5"/>
            <a:endCxn id="44" idx="0"/>
          </p:cNvCxnSpPr>
          <p:nvPr/>
        </p:nvCxnSpPr>
        <p:spPr>
          <a:xfrm rot="5400000">
            <a:off x="9409202" y="5130456"/>
            <a:ext cx="1136562" cy="24648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119261" y="6003102"/>
            <a:ext cx="278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glow rad="101600">
                    <a:srgbClr val="FFFFFF">
                      <a:alpha val="60000"/>
                    </a:srgbClr>
                  </a:glow>
                </a:effectLst>
              </a:rPr>
              <a:t>Finding for each  student opportunities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82388" y="2943497"/>
            <a:ext cx="120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for…</a:t>
            </a:r>
          </a:p>
        </p:txBody>
      </p:sp>
      <p:cxnSp>
        <p:nvCxnSpPr>
          <p:cNvPr id="50" name="Straight Arrow Connector 49"/>
          <p:cNvCxnSpPr>
            <a:stCxn id="44" idx="3"/>
            <a:endCxn id="57" idx="2"/>
          </p:cNvCxnSpPr>
          <p:nvPr/>
        </p:nvCxnSpPr>
        <p:spPr>
          <a:xfrm flipV="1">
            <a:off x="10498757" y="3922932"/>
            <a:ext cx="978053" cy="2248936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951030" y="3276601"/>
            <a:ext cx="105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Decision Maker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1589" y="3000841"/>
            <a:ext cx="124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DB</a:t>
            </a:r>
          </a:p>
        </p:txBody>
      </p:sp>
      <p:pic>
        <p:nvPicPr>
          <p:cNvPr id="54" name="Picture 53" descr="db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3092" y="3520856"/>
            <a:ext cx="580571" cy="64329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90863" y="4033534"/>
            <a:ext cx="127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Holders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75484" y="5566911"/>
            <a:ext cx="123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updates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3339" y="6379701"/>
            <a:ext cx="137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Notifications</a:t>
            </a:r>
          </a:p>
        </p:txBody>
      </p:sp>
      <p:pic>
        <p:nvPicPr>
          <p:cNvPr id="64" name="Picture 63" descr="Archive-Orders-in-Magento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9508" y="3377475"/>
            <a:ext cx="986565" cy="98656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359237" y="425704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Alumni</a:t>
            </a:r>
          </a:p>
        </p:txBody>
      </p:sp>
      <p:pic>
        <p:nvPicPr>
          <p:cNvPr id="68" name="Picture 67" descr="2000px-Text-txt.svg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76199" y="2313580"/>
            <a:ext cx="482489" cy="44268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725784" y="2705475"/>
            <a:ext cx="11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Req. Skills</a:t>
            </a:r>
          </a:p>
        </p:txBody>
      </p:sp>
      <p:pic>
        <p:nvPicPr>
          <p:cNvPr id="70" name="Picture 69" descr="2000px-Text-txt.svg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12486" y="3017522"/>
            <a:ext cx="482489" cy="442684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805627" y="3342635"/>
            <a:ext cx="182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Student Data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974050" y="305235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Updates </a:t>
            </a:r>
          </a:p>
        </p:txBody>
      </p:sp>
      <p:cxnSp>
        <p:nvCxnSpPr>
          <p:cNvPr id="89" name="Straight Arrow Connector 88"/>
          <p:cNvCxnSpPr>
            <a:stCxn id="68" idx="3"/>
            <a:endCxn id="108" idx="1"/>
          </p:cNvCxnSpPr>
          <p:nvPr/>
        </p:nvCxnSpPr>
        <p:spPr>
          <a:xfrm>
            <a:off x="4458688" y="2534922"/>
            <a:ext cx="3312985" cy="110217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0" idx="3"/>
            <a:endCxn id="72" idx="1"/>
          </p:cNvCxnSpPr>
          <p:nvPr/>
        </p:nvCxnSpPr>
        <p:spPr>
          <a:xfrm flipV="1">
            <a:off x="4494975" y="2826567"/>
            <a:ext cx="5504640" cy="412297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 descr="csv-icon-300x300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71673" y="2429692"/>
            <a:ext cx="430893" cy="430893"/>
          </a:xfrm>
          <a:prstGeom prst="rect">
            <a:avLst/>
          </a:prstGeom>
        </p:spPr>
      </p:pic>
      <p:pic>
        <p:nvPicPr>
          <p:cNvPr id="66" name="Picture 65" descr="csv-icon-300x300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17558" y="2407921"/>
            <a:ext cx="430893" cy="430893"/>
          </a:xfrm>
          <a:prstGeom prst="rect">
            <a:avLst/>
          </a:prstGeom>
        </p:spPr>
      </p:pic>
      <p:pic>
        <p:nvPicPr>
          <p:cNvPr id="72" name="Picture 71" descr="csv-icon-300x300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99615" y="2611120"/>
            <a:ext cx="430893" cy="430893"/>
          </a:xfrm>
          <a:prstGeom prst="rect">
            <a:avLst/>
          </a:prstGeom>
        </p:spPr>
      </p:pic>
      <p:pic>
        <p:nvPicPr>
          <p:cNvPr id="76" name="Picture 75" descr="csv-icon-300x300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78701" y="2915921"/>
            <a:ext cx="430893" cy="430893"/>
          </a:xfrm>
          <a:prstGeom prst="rect">
            <a:avLst/>
          </a:prstGeom>
        </p:spPr>
      </p:pic>
      <p:pic>
        <p:nvPicPr>
          <p:cNvPr id="79" name="Picture 78" descr="csv-icon-300x300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41788" y="2930435"/>
            <a:ext cx="430893" cy="4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21" grpId="0"/>
      <p:bldP spid="23" grpId="0" animBg="1"/>
      <p:bldP spid="24" grpId="0" animBg="1"/>
      <p:bldP spid="27" grpId="0" animBg="1"/>
      <p:bldP spid="28" grpId="0" animBg="1"/>
      <p:bldP spid="36" grpId="0" animBg="1"/>
      <p:bldP spid="26" grpId="0"/>
      <p:bldP spid="6" grpId="0"/>
      <p:bldP spid="7" grpId="0"/>
      <p:bldP spid="8" grpId="0"/>
      <p:bldP spid="59" grpId="0"/>
      <p:bldP spid="60" grpId="0"/>
      <p:bldP spid="61" grpId="0"/>
      <p:bldP spid="77" grpId="0"/>
      <p:bldP spid="46" grpId="0"/>
      <p:bldP spid="57" grpId="0"/>
      <p:bldP spid="51" grpId="0"/>
      <p:bldP spid="55" grpId="0"/>
      <p:bldP spid="56" grpId="0"/>
      <p:bldP spid="62" grpId="0"/>
      <p:bldP spid="65" grpId="0"/>
      <p:bldP spid="69" grpId="0"/>
      <p:bldP spid="73" grpId="0"/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807721" y="1357086"/>
            <a:ext cx="10478588" cy="4913085"/>
          </a:xfrm>
          <a:prstGeom prst="roundRect">
            <a:avLst>
              <a:gd name="adj" fmla="val 7323"/>
            </a:avLst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FFFFFF"/>
                </a:solidFill>
              </a:rPr>
              <a:t>Data Science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03724" y="576223"/>
            <a:ext cx="5745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Major Activities – Required Skills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75930" y="1444170"/>
            <a:ext cx="3724366" cy="1873794"/>
          </a:xfrm>
          <a:prstGeom prst="roundRect">
            <a:avLst/>
          </a:prstGeom>
          <a:solidFill>
            <a:srgbClr val="C9D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914423" y="4249780"/>
            <a:ext cx="3485605" cy="1894115"/>
          </a:xfrm>
          <a:prstGeom prst="roundRect">
            <a:avLst/>
          </a:prstGeom>
          <a:solidFill>
            <a:srgbClr val="C9D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262949" y="1423852"/>
            <a:ext cx="3931918" cy="2129248"/>
          </a:xfrm>
          <a:prstGeom prst="roundRect">
            <a:avLst>
              <a:gd name="adj" fmla="val 10667"/>
            </a:avLst>
          </a:prstGeom>
          <a:solidFill>
            <a:srgbClr val="C9D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341326" y="4206240"/>
            <a:ext cx="3857918" cy="1976850"/>
          </a:xfrm>
          <a:prstGeom prst="roundRect">
            <a:avLst/>
          </a:prstGeom>
          <a:solidFill>
            <a:srgbClr val="C9D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87092" y="1491341"/>
            <a:ext cx="29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Acquire – Collect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5019" y="4260667"/>
            <a:ext cx="2668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Prepare – Data Lake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4556" y="4238902"/>
            <a:ext cx="2048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 – Use  data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65155" y="1432563"/>
            <a:ext cx="158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Analyze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41372" y="1948540"/>
            <a:ext cx="338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Computer Science </a:t>
            </a:r>
            <a:r>
              <a:rPr lang="en-US" dirty="0"/>
              <a:t>: to collect useful data from various sources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06419" y="4672146"/>
            <a:ext cx="336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Computer Science</a:t>
            </a:r>
            <a:r>
              <a:rPr lang="en-US" dirty="0"/>
              <a:t>:  to create and maintain Data Lake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41372" y="2680060"/>
            <a:ext cx="338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Domain Expertise</a:t>
            </a:r>
            <a:r>
              <a:rPr lang="en-US" dirty="0"/>
              <a:t>: to take relevant data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36899" y="5449386"/>
            <a:ext cx="338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Domain Expertise</a:t>
            </a:r>
            <a:r>
              <a:rPr lang="en-US" dirty="0"/>
              <a:t>: to ensure for  relevant data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50023" y="2941320"/>
            <a:ext cx="350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Computer Science</a:t>
            </a:r>
            <a:r>
              <a:rPr lang="en-US" dirty="0"/>
              <a:t>:  to create hypothesis and analytics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53005" y="2344784"/>
            <a:ext cx="3711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Domain Expertise</a:t>
            </a:r>
            <a:r>
              <a:rPr lang="en-US" dirty="0"/>
              <a:t>: to ensure for  relevant data  analysis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677401" y="1770019"/>
            <a:ext cx="330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Machine Learning</a:t>
            </a:r>
            <a:r>
              <a:rPr lang="en-US" dirty="0"/>
              <a:t>: to design hypothesis  and analytics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614045" y="4628609"/>
            <a:ext cx="338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Domain Expertise</a:t>
            </a:r>
            <a:r>
              <a:rPr lang="en-US" dirty="0"/>
              <a:t>: to find relevant questions and answers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644525" y="5329649"/>
            <a:ext cx="336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Computer Science</a:t>
            </a:r>
            <a:r>
              <a:rPr lang="en-US" dirty="0"/>
              <a:t>:  to present in effective way for decision maker</a:t>
            </a:r>
          </a:p>
        </p:txBody>
      </p: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4" grpId="0" animBg="1"/>
      <p:bldP spid="27" grpId="0" animBg="1"/>
      <p:bldP spid="28" grpId="0" animBg="1"/>
      <p:bldP spid="26" grpId="0"/>
      <p:bldP spid="6" grpId="0"/>
      <p:bldP spid="8" grpId="0"/>
      <p:bldP spid="50" grpId="0"/>
      <p:bldP spid="51" grpId="0"/>
      <p:bldP spid="53" grpId="0"/>
      <p:bldP spid="54" grpId="0"/>
      <p:bldP spid="55" grpId="0"/>
      <p:bldP spid="56" grpId="0"/>
      <p:bldP spid="57" grpId="0"/>
      <p:bldP spid="62" grpId="0"/>
      <p:bldP spid="64" grpId="0"/>
      <p:bldP spid="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163386" y="572588"/>
            <a:ext cx="5745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Steps to Learn Data Science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79221" y="1463046"/>
            <a:ext cx="4741817" cy="5159829"/>
          </a:xfrm>
          <a:prstGeom prst="roundRect">
            <a:avLst>
              <a:gd name="adj" fmla="val 628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2800" b="1" dirty="0"/>
              <a:t>Data Science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03520" y="3931926"/>
            <a:ext cx="1436914" cy="731520"/>
          </a:xfrm>
          <a:prstGeom prst="roundRect">
            <a:avLst/>
          </a:prstGeom>
          <a:solidFill>
            <a:srgbClr val="AB05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FFFFFF"/>
                </a:solidFill>
              </a:rPr>
              <a:t>Big Data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075611" y="2586454"/>
            <a:ext cx="1711235" cy="1071146"/>
          </a:xfrm>
          <a:prstGeom prst="roundRect">
            <a:avLst/>
          </a:prstGeom>
          <a:solidFill>
            <a:srgbClr val="AB05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2800" dirty="0">
                <a:solidFill>
                  <a:srgbClr val="FFFFFF"/>
                </a:solidFill>
              </a:rPr>
              <a:t>Machine Learning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94213" y="5207733"/>
            <a:ext cx="2198916" cy="592176"/>
          </a:xfrm>
          <a:prstGeom prst="roundRect">
            <a:avLst/>
          </a:prstGeom>
          <a:solidFill>
            <a:srgbClr val="AB05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FFFFFF"/>
                </a:solidFill>
              </a:rPr>
              <a:t>Visualization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239691" y="2569036"/>
            <a:ext cx="1728652" cy="1023249"/>
          </a:xfrm>
          <a:prstGeom prst="roundRect">
            <a:avLst/>
          </a:prstGeom>
          <a:solidFill>
            <a:srgbClr val="AB05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2800" dirty="0">
                <a:solidFill>
                  <a:srgbClr val="FFFFFF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861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 animBg="1"/>
      <p:bldP spid="7" grpId="0" animBg="1"/>
      <p:bldP spid="9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64177" y="1669868"/>
            <a:ext cx="1028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Machine Learning is the science (and art) of programming computers so they can learn from data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790302" y="3829594"/>
            <a:ext cx="10339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computer program is said to learn from experience E with respect to some task T and some performance measure P, if its performance on T, as measured by P, improves with experience E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790303" y="2684418"/>
            <a:ext cx="9921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Machine Learning is the field of study that gives computers the ability to learn without being explicitly programmed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3163386" y="696392"/>
            <a:ext cx="5745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What Is Machine Learning…?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735976" y="5303520"/>
            <a:ext cx="2913017" cy="1097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2400" dirty="0"/>
              <a:t>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94500" y="5290457"/>
            <a:ext cx="1658983" cy="600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Output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5761" y="5312713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58491" y="5355772"/>
            <a:ext cx="1306286" cy="9274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Exp1</a:t>
            </a:r>
          </a:p>
          <a:p>
            <a:pPr algn="ctr"/>
            <a:r>
              <a:rPr lang="en-IN" sz="2400" dirty="0"/>
              <a:t>Exp2</a:t>
            </a:r>
          </a:p>
          <a:p>
            <a:pPr algn="ctr"/>
            <a:r>
              <a:rPr lang="en-IN" sz="2400" dirty="0"/>
              <a:t>…</a:t>
            </a:r>
          </a:p>
        </p:txBody>
      </p:sp>
      <p:cxnSp>
        <p:nvCxnSpPr>
          <p:cNvPr id="11" name="Curved Connector 10"/>
          <p:cNvCxnSpPr>
            <a:stCxn id="9" idx="3"/>
            <a:endCxn id="7" idx="1"/>
          </p:cNvCxnSpPr>
          <p:nvPr/>
        </p:nvCxnSpPr>
        <p:spPr>
          <a:xfrm flipV="1">
            <a:off x="5564777" y="5590903"/>
            <a:ext cx="2129723" cy="228600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2"/>
            <a:endCxn id="9" idx="2"/>
          </p:cNvCxnSpPr>
          <p:nvPr/>
        </p:nvCxnSpPr>
        <p:spPr>
          <a:xfrm rot="5400000">
            <a:off x="6521870" y="4281112"/>
            <a:ext cx="391886" cy="3612358"/>
          </a:xfrm>
          <a:prstGeom prst="curvedConnector3">
            <a:avLst>
              <a:gd name="adj1" fmla="val 158333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027816" y="5303521"/>
            <a:ext cx="13063" cy="235131"/>
          </a:xfrm>
          <a:prstGeom prst="straightConnector1">
            <a:avLst/>
          </a:prstGeom>
          <a:ln w="38100">
            <a:solidFill>
              <a:srgbClr val="0199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49" grpId="0"/>
      <p:bldP spid="6" grpId="0" animBg="1"/>
      <p:bldP spid="7" grpId="0" animBg="1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487771" y="732499"/>
            <a:ext cx="479987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Traditional / 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656"/>
          <a:stretch>
            <a:fillRect/>
          </a:stretch>
        </p:blipFill>
        <p:spPr bwMode="auto">
          <a:xfrm>
            <a:off x="242579" y="2003942"/>
            <a:ext cx="5201523" cy="438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991"/>
          <a:stretch>
            <a:fillRect/>
          </a:stretch>
        </p:blipFill>
        <p:spPr bwMode="auto">
          <a:xfrm>
            <a:off x="6309358" y="3099143"/>
            <a:ext cx="5471886" cy="3390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947794" y="2185361"/>
            <a:ext cx="1556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Traditional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13796" y="2302930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Machine Learning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790267" y="2184400"/>
            <a:ext cx="1185333" cy="982133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756400" y="2167467"/>
            <a:ext cx="1117600" cy="26924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kmit\Desktop\giphy (1)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467" y="1345474"/>
            <a:ext cx="1726865" cy="1820490"/>
          </a:xfrm>
          <a:prstGeom prst="rect">
            <a:avLst/>
          </a:prstGeom>
          <a:noFill/>
        </p:spPr>
      </p:pic>
      <p:pic>
        <p:nvPicPr>
          <p:cNvPr id="2052" name="Picture 4" descr="C:\Users\kmit\Desktop\animation-typing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8859" y="4545873"/>
            <a:ext cx="1213906" cy="1348784"/>
          </a:xfrm>
          <a:prstGeom prst="rect">
            <a:avLst/>
          </a:prstGeom>
          <a:noFill/>
        </p:spPr>
      </p:pic>
      <p:pic>
        <p:nvPicPr>
          <p:cNvPr id="2053" name="Picture 5" descr="C:\Users\kmit\Desktop\animated-robot-image-0023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81883" y="4820191"/>
            <a:ext cx="1558033" cy="15580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541419" y="783772"/>
            <a:ext cx="8940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Machine Learning Flow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927"/>
          <a:stretch>
            <a:fillRect/>
          </a:stretch>
        </p:blipFill>
        <p:spPr bwMode="auto">
          <a:xfrm>
            <a:off x="2037806" y="1606386"/>
            <a:ext cx="7877731" cy="470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301693" y="578104"/>
            <a:ext cx="8617365" cy="1081980"/>
          </a:xfrm>
          <a:prstGeom prst="ellipse">
            <a:avLst/>
          </a:prstGeom>
          <a:noFill/>
          <a:ln w="215900" cmpd="thickThin">
            <a:noFill/>
            <a:prstDash val="solid"/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06341" y="3481434"/>
            <a:ext cx="4639732" cy="12003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/>
              <a:t>A Srinivas Rao</a:t>
            </a:r>
          </a:p>
          <a:p>
            <a:r>
              <a:rPr lang="en-US" sz="2400" dirty="0"/>
              <a:t>DOMAIN SCHOLAR IN DATASCIENCE</a:t>
            </a:r>
          </a:p>
          <a:p>
            <a:endParaRPr lang="en-US" sz="2400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9B7A9F9D-592B-416B-855E-5A881DD39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67" y="4394559"/>
            <a:ext cx="1318374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17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541419" y="731520"/>
            <a:ext cx="8940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Where ML fit for…?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05"/>
          <a:stretch>
            <a:fillRect/>
          </a:stretch>
        </p:blipFill>
        <p:spPr bwMode="auto">
          <a:xfrm>
            <a:off x="583968" y="1848152"/>
            <a:ext cx="11172604" cy="336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644496" y="637896"/>
            <a:ext cx="69799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Machine Learning in various fields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720" y="1800403"/>
            <a:ext cx="1696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Marketing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85124" y="1461849"/>
            <a:ext cx="9578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Predicting Lifetime Value, Wallet share estimation, Product mix, Recommendation Systems, Discount targeting, channel optimization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26720" y="2184109"/>
            <a:ext cx="2011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Sales: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5124" y="2184109"/>
            <a:ext cx="8529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Lead Prioritization, Demand forecasting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6720" y="2723487"/>
            <a:ext cx="1827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Healthcare: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85124" y="2567815"/>
            <a:ext cx="9669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Medical resources allocation, Claims review prioritization, Survival analysis,  Medication effectiveness, re-admission risk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6720" y="3290075"/>
            <a:ext cx="2944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Consumer Financial: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60758" y="3290075"/>
            <a:ext cx="4148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Credit card fraud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6720" y="3673781"/>
            <a:ext cx="12939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Retail :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85124" y="3673781"/>
            <a:ext cx="8710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Pricing, Location of stores, Warranty analysis,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6720" y="4213159"/>
            <a:ext cx="1751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Insurance: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85124" y="4057487"/>
            <a:ext cx="8710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Claims prediction, Claims Handling, Investments, Agent &amp; Branch performance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6720" y="5118301"/>
            <a:ext cx="12939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Travel: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85124" y="4779747"/>
            <a:ext cx="8710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Aircraft Scheduling, Seat management, Dynamic pricing, Call-center stuff, Tourism forecasting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6720" y="5618486"/>
            <a:ext cx="1776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Human Resources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85124" y="5618486"/>
            <a:ext cx="8710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Resume Screening, Employee churn, Training Recommendation, Talent Management </a:t>
            </a:r>
          </a:p>
        </p:txBody>
      </p: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61" grpId="0"/>
      <p:bldP spid="21" grpId="0"/>
      <p:bldP spid="23" grpId="0"/>
      <p:bldP spid="24" grpId="0"/>
      <p:bldP spid="25" grpId="0"/>
      <p:bldP spid="26" grpId="0"/>
      <p:bldP spid="28" grpId="0"/>
      <p:bldP spid="36" grpId="0"/>
      <p:bldP spid="38" grpId="0"/>
      <p:bldP spid="40" grpId="0"/>
      <p:bldP spid="41" grpId="0"/>
      <p:bldP spid="42" grpId="0"/>
      <p:bldP spid="44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67577" y="608868"/>
            <a:ext cx="69799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Machine Learning - Examples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7399" y="1843939"/>
            <a:ext cx="2940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IBM’s Watson: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90058" y="1852279"/>
            <a:ext cx="10101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Jeopardy-playing supercomputer (https://www.youtube.com/watch?v=WFR3lOm_xhE)</a:t>
            </a:r>
            <a:endParaRPr 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399" y="4692152"/>
            <a:ext cx="50364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It’s machine learning allows the computer to become smarter as it tries to answer questions — and to learn as it gets them right or wrong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7906" y="3017379"/>
            <a:ext cx="6410325" cy="3609975"/>
          </a:xfrm>
          <a:prstGeom prst="roundRect">
            <a:avLst>
              <a:gd name="adj" fmla="val 23502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20" name="TextBox 19"/>
          <p:cNvSpPr txBox="1"/>
          <p:nvPr/>
        </p:nvSpPr>
        <p:spPr>
          <a:xfrm>
            <a:off x="377399" y="2774353"/>
            <a:ext cx="3795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Learning from its mistakes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7399" y="3514630"/>
            <a:ext cx="5065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Watson’s software is wired for handling 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26" grpId="0"/>
      <p:bldP spid="20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38549" y="608868"/>
            <a:ext cx="69799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Machine Learning - Examples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7398" y="1843939"/>
            <a:ext cx="8882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Identify the numbers in a handwritten zip code.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1069" y="4290675"/>
            <a:ext cx="5036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Difficult for a machine to recognize patterns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069" y="2774353"/>
            <a:ext cx="5138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0-9 digits taken from different persons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1069" y="3532514"/>
            <a:ext cx="50654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Human can recognize easily the patterns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8159" y="2733040"/>
            <a:ext cx="4826777" cy="293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01069" y="5387389"/>
            <a:ext cx="5036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It requires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6" grpId="0"/>
      <p:bldP spid="20" grpId="0"/>
      <p:bldP spid="30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471783" y="608868"/>
            <a:ext cx="69799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Machine Learning - Examples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7398" y="1423033"/>
            <a:ext cx="113646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Establish the relationship between salary and demographic variables in population survey data.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69969" y="5481732"/>
            <a:ext cx="1436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Higher education level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25605" y="5517557"/>
            <a:ext cx="3004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Age between 30 and 60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63885" y="5469506"/>
            <a:ext cx="213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Over the years not much impact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161" y="1956253"/>
            <a:ext cx="79438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6" grpId="0"/>
      <p:bldP spid="20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763522" y="608868"/>
            <a:ext cx="69799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Machine Learning - Examples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7398" y="1423033"/>
            <a:ext cx="59653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Predict whether someone will have a heart attack on the basis of demographic, diet and clinical measurements.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0921" y="3635692"/>
            <a:ext cx="433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LDL: The 'Bad' Cholesterol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0921" y="2585672"/>
            <a:ext cx="595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Spontaneous bacterial peritonitis (SBP)</a:t>
            </a:r>
            <a:endParaRPr lang="en-US" sz="2200" dirty="0"/>
          </a:p>
        </p:txBody>
      </p:sp>
      <p:sp>
        <p:nvSpPr>
          <p:cNvPr id="30" name="TextBox 29"/>
          <p:cNvSpPr txBox="1"/>
          <p:nvPr/>
        </p:nvSpPr>
        <p:spPr>
          <a:xfrm>
            <a:off x="2351290" y="6209732"/>
            <a:ext cx="48187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Red bubbles – Heart Decease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42744" y="1422400"/>
            <a:ext cx="5325007" cy="508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20921" y="3110682"/>
            <a:ext cx="237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Tobacco 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420921" y="4160702"/>
            <a:ext cx="433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Family History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0921" y="4685712"/>
            <a:ext cx="433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Obesity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21" y="5210722"/>
            <a:ext cx="433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alcohol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0921" y="5735732"/>
            <a:ext cx="433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6" grpId="0"/>
      <p:bldP spid="20" grpId="0"/>
      <p:bldP spid="30" grpId="0"/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763522" y="608868"/>
            <a:ext cx="69799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Machine Learning - Examples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7398" y="1057269"/>
            <a:ext cx="59653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Autonomous Cars</a:t>
            </a:r>
          </a:p>
        </p:txBody>
      </p:sp>
      <p:pic>
        <p:nvPicPr>
          <p:cNvPr id="1026" name="Picture 2" descr="C:\Users\kmit\Desktop\pics\autonomuou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6787" y="1817232"/>
            <a:ext cx="6804070" cy="4557443"/>
          </a:xfrm>
          <a:prstGeom prst="rect">
            <a:avLst/>
          </a:prstGeom>
          <a:noFill/>
        </p:spPr>
      </p:pic>
      <p:pic>
        <p:nvPicPr>
          <p:cNvPr id="1027" name="Picture 3" descr="C:\Users\kmit\Desktop\pics\waymo-chandle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1486" y="1490952"/>
            <a:ext cx="8682174" cy="4883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515293" y="548638"/>
            <a:ext cx="8940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Types of ML Systems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4380380" y="966656"/>
            <a:ext cx="2882564" cy="2364774"/>
            <a:chOff x="4772270" y="182873"/>
            <a:chExt cx="2098791" cy="1568715"/>
          </a:xfrm>
        </p:grpSpPr>
        <p:sp>
          <p:nvSpPr>
            <p:cNvPr id="4" name="Rectangle 3"/>
            <p:cNvSpPr/>
            <p:nvPr/>
          </p:nvSpPr>
          <p:spPr>
            <a:xfrm>
              <a:off x="4772270" y="1404501"/>
              <a:ext cx="2098791" cy="34708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2800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Arial Narrow" pitchFamily="34" charset="0"/>
                </a:rPr>
                <a:t>Machine Learning</a:t>
              </a:r>
            </a:p>
          </p:txBody>
        </p:sp>
        <p:pic>
          <p:nvPicPr>
            <p:cNvPr id="5" name="Picture 4" descr="MachineLearning1.pn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45224" y="182873"/>
              <a:ext cx="1860322" cy="1315555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1593680" y="3095909"/>
            <a:ext cx="2233749" cy="56170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Based on data flow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249870" y="4088686"/>
            <a:ext cx="1593669" cy="613955"/>
          </a:xfrm>
          <a:prstGeom prst="roundRect">
            <a:avLst/>
          </a:prstGeom>
          <a:solidFill>
            <a:srgbClr val="AB050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Deductive / Model-based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13359" y="4084330"/>
            <a:ext cx="1798337" cy="613955"/>
          </a:xfrm>
          <a:prstGeom prst="roundRect">
            <a:avLst/>
          </a:prstGeom>
          <a:solidFill>
            <a:srgbClr val="AB050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Inductive / Instance Based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807225" y="3117680"/>
            <a:ext cx="2233749" cy="561703"/>
          </a:xfrm>
          <a:prstGeom prst="roundRect">
            <a:avLst/>
          </a:prstGeom>
          <a:solidFill>
            <a:srgbClr val="AB050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Based on Reasoning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40660" y="4019015"/>
            <a:ext cx="1593669" cy="613955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Incremental/Online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60620" y="4014659"/>
            <a:ext cx="1593669" cy="613955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Batch</a:t>
            </a:r>
          </a:p>
        </p:txBody>
      </p:sp>
      <p:cxnSp>
        <p:nvCxnSpPr>
          <p:cNvPr id="15" name="Straight Arrow Connector 14"/>
          <p:cNvCxnSpPr>
            <a:stCxn id="7" idx="2"/>
            <a:endCxn id="12" idx="0"/>
          </p:cNvCxnSpPr>
          <p:nvPr/>
        </p:nvCxnSpPr>
        <p:spPr>
          <a:xfrm flipH="1">
            <a:off x="1837495" y="3657612"/>
            <a:ext cx="873060" cy="3614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13" idx="0"/>
          </p:cNvCxnSpPr>
          <p:nvPr/>
        </p:nvCxnSpPr>
        <p:spPr>
          <a:xfrm>
            <a:off x="2710555" y="3657612"/>
            <a:ext cx="846900" cy="35704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8" idx="0"/>
          </p:cNvCxnSpPr>
          <p:nvPr/>
        </p:nvCxnSpPr>
        <p:spPr>
          <a:xfrm flipH="1">
            <a:off x="8046705" y="3679383"/>
            <a:ext cx="877395" cy="4093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9" idx="0"/>
          </p:cNvCxnSpPr>
          <p:nvPr/>
        </p:nvCxnSpPr>
        <p:spPr>
          <a:xfrm>
            <a:off x="8924100" y="3679383"/>
            <a:ext cx="988428" cy="40494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1"/>
            <a:endCxn id="7" idx="0"/>
          </p:cNvCxnSpPr>
          <p:nvPr/>
        </p:nvCxnSpPr>
        <p:spPr>
          <a:xfrm flipH="1">
            <a:off x="2710555" y="1958229"/>
            <a:ext cx="1907367" cy="113768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0" idx="0"/>
          </p:cNvCxnSpPr>
          <p:nvPr/>
        </p:nvCxnSpPr>
        <p:spPr>
          <a:xfrm>
            <a:off x="7172963" y="1958229"/>
            <a:ext cx="1751137" cy="115945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467497" y="4754905"/>
            <a:ext cx="2730137" cy="705394"/>
          </a:xfrm>
          <a:prstGeom prst="roundRect">
            <a:avLst/>
          </a:prstGeom>
          <a:solidFill>
            <a:srgbClr val="3232F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Based on Human Supervision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251136" y="6013297"/>
            <a:ext cx="1593669" cy="613955"/>
          </a:xfrm>
          <a:prstGeom prst="roundRect">
            <a:avLst/>
          </a:prstGeom>
          <a:solidFill>
            <a:srgbClr val="3232F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Supervised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206230" y="6008941"/>
            <a:ext cx="1593669" cy="613955"/>
          </a:xfrm>
          <a:prstGeom prst="roundRect">
            <a:avLst/>
          </a:prstGeom>
          <a:solidFill>
            <a:srgbClr val="3232F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Unsupervised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008914" y="6013297"/>
            <a:ext cx="1780918" cy="613955"/>
          </a:xfrm>
          <a:prstGeom prst="roundRect">
            <a:avLst/>
          </a:prstGeom>
          <a:solidFill>
            <a:srgbClr val="3232F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FFFFFF"/>
                </a:solidFill>
              </a:rPr>
              <a:t>SemiSupervised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994500" y="6008941"/>
            <a:ext cx="1841830" cy="613955"/>
          </a:xfrm>
          <a:prstGeom prst="roundRect">
            <a:avLst/>
          </a:prstGeom>
          <a:solidFill>
            <a:srgbClr val="3232F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Reinforcement</a:t>
            </a:r>
          </a:p>
        </p:txBody>
      </p:sp>
      <p:cxnSp>
        <p:nvCxnSpPr>
          <p:cNvPr id="34" name="Straight Arrow Connector 33"/>
          <p:cNvCxnSpPr>
            <a:stCxn id="4" idx="2"/>
            <a:endCxn id="28" idx="0"/>
          </p:cNvCxnSpPr>
          <p:nvPr/>
        </p:nvCxnSpPr>
        <p:spPr>
          <a:xfrm>
            <a:off x="5821662" y="3331430"/>
            <a:ext cx="10904" cy="142347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  <a:endCxn id="29" idx="0"/>
          </p:cNvCxnSpPr>
          <p:nvPr/>
        </p:nvCxnSpPr>
        <p:spPr>
          <a:xfrm flipH="1">
            <a:off x="3047971" y="5107602"/>
            <a:ext cx="1419526" cy="90569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2"/>
            <a:endCxn id="30" idx="0"/>
          </p:cNvCxnSpPr>
          <p:nvPr/>
        </p:nvCxnSpPr>
        <p:spPr>
          <a:xfrm flipH="1">
            <a:off x="5003065" y="5460299"/>
            <a:ext cx="829501" cy="5486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2"/>
            <a:endCxn id="31" idx="0"/>
          </p:cNvCxnSpPr>
          <p:nvPr/>
        </p:nvCxnSpPr>
        <p:spPr>
          <a:xfrm>
            <a:off x="5832566" y="5460299"/>
            <a:ext cx="1066807" cy="552998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3"/>
            <a:endCxn id="32" idx="0"/>
          </p:cNvCxnSpPr>
          <p:nvPr/>
        </p:nvCxnSpPr>
        <p:spPr>
          <a:xfrm>
            <a:off x="7197634" y="5107602"/>
            <a:ext cx="1717781" cy="90133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706901" y="556616"/>
            <a:ext cx="69799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Machine Learning Approaches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7680" y="1313538"/>
            <a:ext cx="9357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Deductive reasoning </a:t>
            </a:r>
            <a:r>
              <a:rPr lang="en-US" sz="2200" dirty="0"/>
              <a:t>– Theory  to Observations (Top-down 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34841" y="1770738"/>
            <a:ext cx="637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arguments are either valid or invalid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7680" y="2197458"/>
            <a:ext cx="82448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Inductive Reasoning – </a:t>
            </a:r>
            <a:r>
              <a:rPr lang="en-US" sz="2200" dirty="0"/>
              <a:t>Observations to  Theory (Bottom-up)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19601" y="2563218"/>
            <a:ext cx="637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arguments are either strong or weak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88530" y="3140883"/>
            <a:ext cx="3352800" cy="1082040"/>
          </a:xfrm>
          <a:prstGeom prst="roundRect">
            <a:avLst>
              <a:gd name="adj" fmla="val 27778"/>
            </a:avLst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9DFFF"/>
                </a:solidFill>
              </a:rPr>
              <a:t>Deductive Reasoning</a:t>
            </a:r>
          </a:p>
          <a:p>
            <a:pPr algn="ctr"/>
            <a:r>
              <a:rPr lang="en-US" sz="2000" dirty="0">
                <a:solidFill>
                  <a:srgbClr val="C9DFFF"/>
                </a:solidFill>
              </a:rPr>
              <a:t>Possibilities==theory/rules</a:t>
            </a:r>
            <a:endParaRPr lang="en-US" sz="1400" dirty="0">
              <a:solidFill>
                <a:srgbClr val="C9DF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741200" y="3329570"/>
            <a:ext cx="2270760" cy="719917"/>
          </a:xfrm>
          <a:prstGeom prst="ellipse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Conclusions</a:t>
            </a:r>
            <a:endParaRPr lang="en-US" sz="1600" b="1" dirty="0"/>
          </a:p>
        </p:txBody>
      </p:sp>
      <p:sp>
        <p:nvSpPr>
          <p:cNvPr id="34" name="Oval 33"/>
          <p:cNvSpPr/>
          <p:nvPr/>
        </p:nvSpPr>
        <p:spPr>
          <a:xfrm>
            <a:off x="650970" y="3029850"/>
            <a:ext cx="1920240" cy="731520"/>
          </a:xfrm>
          <a:prstGeom prst="ellipse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Theory / Hypothesis </a:t>
            </a:r>
            <a:endParaRPr lang="en-US" sz="1600" b="1" dirty="0"/>
          </a:p>
        </p:txBody>
      </p:sp>
      <p:sp>
        <p:nvSpPr>
          <p:cNvPr id="35" name="Oval 34"/>
          <p:cNvSpPr/>
          <p:nvPr/>
        </p:nvSpPr>
        <p:spPr>
          <a:xfrm>
            <a:off x="590010" y="3868050"/>
            <a:ext cx="2148840" cy="690887"/>
          </a:xfrm>
          <a:prstGeom prst="ellipse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Possibilities</a:t>
            </a:r>
            <a:endParaRPr lang="en-US" sz="1600" b="1" dirty="0"/>
          </a:p>
        </p:txBody>
      </p:sp>
      <p:cxnSp>
        <p:nvCxnSpPr>
          <p:cNvPr id="37" name="Straight Arrow Connector 36"/>
          <p:cNvCxnSpPr>
            <a:stCxn id="34" idx="6"/>
            <a:endCxn id="32" idx="1"/>
          </p:cNvCxnSpPr>
          <p:nvPr/>
        </p:nvCxnSpPr>
        <p:spPr>
          <a:xfrm>
            <a:off x="2571210" y="3395610"/>
            <a:ext cx="1417320" cy="2862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6"/>
            <a:endCxn id="32" idx="1"/>
          </p:cNvCxnSpPr>
          <p:nvPr/>
        </p:nvCxnSpPr>
        <p:spPr>
          <a:xfrm flipV="1">
            <a:off x="2738850" y="3681903"/>
            <a:ext cx="1249680" cy="5315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3"/>
            <a:endCxn id="33" idx="2"/>
          </p:cNvCxnSpPr>
          <p:nvPr/>
        </p:nvCxnSpPr>
        <p:spPr>
          <a:xfrm>
            <a:off x="7341330" y="3681903"/>
            <a:ext cx="399870" cy="7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958050" y="4612636"/>
            <a:ext cx="3352800" cy="1082040"/>
          </a:xfrm>
          <a:prstGeom prst="roundRect">
            <a:avLst>
              <a:gd name="adj" fmla="val 27778"/>
            </a:avLst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9DFFF"/>
                </a:solidFill>
              </a:rPr>
              <a:t>Inductive Reasoning</a:t>
            </a:r>
          </a:p>
          <a:p>
            <a:pPr algn="ctr"/>
            <a:r>
              <a:rPr lang="en-US" sz="2000" dirty="0">
                <a:solidFill>
                  <a:srgbClr val="C9DFFF"/>
                </a:solidFill>
              </a:rPr>
              <a:t>Generalize observations</a:t>
            </a:r>
            <a:endParaRPr lang="en-US" sz="1400" dirty="0">
              <a:solidFill>
                <a:srgbClr val="C9D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7754261" y="4731654"/>
            <a:ext cx="2270760" cy="846186"/>
          </a:xfrm>
          <a:prstGeom prst="ellipse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Hypothesis / Theory</a:t>
            </a:r>
            <a:endParaRPr lang="en-US" sz="1600" b="1" dirty="0"/>
          </a:p>
        </p:txBody>
      </p:sp>
      <p:sp>
        <p:nvSpPr>
          <p:cNvPr id="54" name="Oval 53"/>
          <p:cNvSpPr/>
          <p:nvPr/>
        </p:nvSpPr>
        <p:spPr>
          <a:xfrm>
            <a:off x="676370" y="4828899"/>
            <a:ext cx="2286000" cy="644438"/>
          </a:xfrm>
          <a:prstGeom prst="ellipse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Observations</a:t>
            </a:r>
            <a:endParaRPr lang="en-US" sz="1600" b="1" dirty="0"/>
          </a:p>
        </p:txBody>
      </p:sp>
      <p:cxnSp>
        <p:nvCxnSpPr>
          <p:cNvPr id="56" name="Straight Arrow Connector 55"/>
          <p:cNvCxnSpPr>
            <a:stCxn id="54" idx="6"/>
            <a:endCxn id="51" idx="1"/>
          </p:cNvCxnSpPr>
          <p:nvPr/>
        </p:nvCxnSpPr>
        <p:spPr>
          <a:xfrm>
            <a:off x="2962370" y="5151118"/>
            <a:ext cx="995680" cy="2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3"/>
            <a:endCxn id="52" idx="2"/>
          </p:cNvCxnSpPr>
          <p:nvPr/>
        </p:nvCxnSpPr>
        <p:spPr>
          <a:xfrm>
            <a:off x="7310850" y="5153656"/>
            <a:ext cx="443411" cy="10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39783" y="5645330"/>
            <a:ext cx="9605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Science : </a:t>
            </a:r>
            <a:r>
              <a:rPr lang="en-US" sz="2200" dirty="0"/>
              <a:t>There is a constant interplay between inductive inference and deductive inference until we get closer and closer to the 'truth' </a:t>
            </a:r>
          </a:p>
          <a:p>
            <a:r>
              <a:rPr lang="en-US" sz="2200" b="1" dirty="0"/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51" grpId="0" animBg="1"/>
      <p:bldP spid="52" grpId="0" animBg="1"/>
      <p:bldP spid="54" grpId="0" animBg="1"/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541419" y="587827"/>
            <a:ext cx="8940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Supervised Learning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386"/>
          <a:stretch>
            <a:fillRect/>
          </a:stretch>
        </p:blipFill>
        <p:spPr bwMode="auto">
          <a:xfrm>
            <a:off x="251679" y="1188090"/>
            <a:ext cx="6906768" cy="230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6537" y="1365227"/>
            <a:ext cx="3571844" cy="333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achineLearning1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6822" y="2890765"/>
            <a:ext cx="1935436" cy="150222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86526" y="4925908"/>
          <a:ext cx="28012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r>
                        <a:rPr lang="en-IN" baseline="30000" dirty="0"/>
                        <a:t>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Intermediate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Graduation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>
            <a:endCxn id="6" idx="1"/>
          </p:cNvCxnSpPr>
          <p:nvPr/>
        </p:nvCxnSpPr>
        <p:spPr>
          <a:xfrm flipV="1">
            <a:off x="2377441" y="3641879"/>
            <a:ext cx="2089381" cy="11430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0435" y="5213292"/>
          <a:ext cx="312637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Graduation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6" idx="3"/>
          </p:cNvCxnSpPr>
          <p:nvPr/>
        </p:nvCxnSpPr>
        <p:spPr>
          <a:xfrm>
            <a:off x="6402258" y="3641879"/>
            <a:ext cx="1474646" cy="140425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54481" y="1493033"/>
            <a:ext cx="185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Classification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7716" y="5067906"/>
            <a:ext cx="156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3504" y="1231247"/>
            <a:ext cx="4210833" cy="769441"/>
          </a:xfrm>
          <a:prstGeom prst="rect">
            <a:avLst/>
          </a:prstGeom>
          <a:noFill/>
          <a:ln w="215900" cmpd="thickThin">
            <a:noFill/>
            <a:prstDash val="solid"/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Course Schedule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639" y="2989461"/>
            <a:ext cx="650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Monday – Tuesday-Wednesday –Thursday- Friday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24451" y="3723412"/>
            <a:ext cx="1803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Daily 3 hours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4451" y="2255510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44 Sessions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6596" y="2932855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Practical Examples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46596" y="3666806"/>
            <a:ext cx="1311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Exercises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6596" y="2198904"/>
            <a:ext cx="2254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Briefing Concept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78790" y="1213831"/>
            <a:ext cx="4210833" cy="769441"/>
          </a:xfrm>
          <a:prstGeom prst="rect">
            <a:avLst/>
          </a:prstGeom>
          <a:noFill/>
          <a:ln w="215900" cmpd="thickThin">
            <a:noFill/>
            <a:prstDash val="solid"/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393917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911613" y="610097"/>
            <a:ext cx="45719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Unsupervised Learning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7865" y="1318875"/>
            <a:ext cx="5115641" cy="2782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57"/>
          <a:stretch>
            <a:fillRect/>
          </a:stretch>
        </p:blipFill>
        <p:spPr bwMode="auto">
          <a:xfrm>
            <a:off x="666205" y="4265268"/>
            <a:ext cx="4959335" cy="249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52038" y="1238803"/>
            <a:ext cx="5325003" cy="521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achineLearning1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7911" y="3203299"/>
            <a:ext cx="1935436" cy="15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541419" y="744583"/>
            <a:ext cx="8940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Semi-supervised Learning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520"/>
          <a:stretch>
            <a:fillRect/>
          </a:stretch>
        </p:blipFill>
        <p:spPr bwMode="auto">
          <a:xfrm>
            <a:off x="474124" y="1765392"/>
            <a:ext cx="8858250" cy="437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56470" y="5773308"/>
            <a:ext cx="4029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Photo identification in </a:t>
            </a:r>
            <a:r>
              <a:rPr lang="en-US" sz="2400" b="1" dirty="0" err="1"/>
              <a:t>google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541419" y="765400"/>
            <a:ext cx="8940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Reinforsement</a:t>
            </a:r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Learning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62250" y="1258880"/>
            <a:ext cx="7092950" cy="548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62166" y="2018947"/>
            <a:ext cx="473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Insufficient quantity of  training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0172" y="2521867"/>
            <a:ext cx="4230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2345" y="3024787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Poor-Quality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8065" y="3527707"/>
            <a:ext cx="2539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Irrelevant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8378" y="4011275"/>
            <a:ext cx="372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Overfitting</a:t>
            </a:r>
            <a:r>
              <a:rPr lang="en-US" sz="2400" dirty="0"/>
              <a:t> the Training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87344" y="4497262"/>
            <a:ext cx="3904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Underfitting</a:t>
            </a:r>
            <a:r>
              <a:rPr lang="en-US" sz="2400" dirty="0"/>
              <a:t> the Training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1419" y="875213"/>
            <a:ext cx="8940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13146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509452" y="1301932"/>
            <a:ext cx="10998926" cy="5373188"/>
          </a:xfrm>
          <a:prstGeom prst="roundRect">
            <a:avLst>
              <a:gd name="adj" fmla="val 5667"/>
            </a:avLst>
          </a:prstGeom>
          <a:solidFill>
            <a:schemeClr val="tx2">
              <a:lumMod val="9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ounded Rectangle 15"/>
          <p:cNvSpPr/>
          <p:nvPr/>
        </p:nvSpPr>
        <p:spPr>
          <a:xfrm>
            <a:off x="744582" y="2063931"/>
            <a:ext cx="8530047" cy="4467498"/>
          </a:xfrm>
          <a:prstGeom prst="roundRect">
            <a:avLst>
              <a:gd name="adj" fmla="val 5667"/>
            </a:avLst>
          </a:prstGeom>
          <a:solidFill>
            <a:srgbClr val="58EAFE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ounded Rectangle 18"/>
          <p:cNvSpPr/>
          <p:nvPr/>
        </p:nvSpPr>
        <p:spPr>
          <a:xfrm>
            <a:off x="992777" y="3239595"/>
            <a:ext cx="8164285" cy="3122016"/>
          </a:xfrm>
          <a:prstGeom prst="roundRect">
            <a:avLst>
              <a:gd name="adj" fmla="val 5667"/>
            </a:avLst>
          </a:prstGeom>
          <a:solidFill>
            <a:srgbClr val="01D10B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ounded Rectangle 21"/>
          <p:cNvSpPr/>
          <p:nvPr/>
        </p:nvSpPr>
        <p:spPr>
          <a:xfrm>
            <a:off x="4767952" y="3548747"/>
            <a:ext cx="4319451" cy="2564669"/>
          </a:xfrm>
          <a:prstGeom prst="roundRect">
            <a:avLst>
              <a:gd name="adj" fmla="val 5667"/>
            </a:avLst>
          </a:prstGeom>
          <a:solidFill>
            <a:srgbClr val="B2028C"/>
          </a:solidFill>
          <a:ln w="381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/>
          <p:cNvSpPr txBox="1"/>
          <p:nvPr/>
        </p:nvSpPr>
        <p:spPr>
          <a:xfrm>
            <a:off x="3163386" y="598718"/>
            <a:ext cx="5745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Course Structure</a:t>
            </a:r>
          </a:p>
        </p:txBody>
      </p:sp>
      <p:pic>
        <p:nvPicPr>
          <p:cNvPr id="1027" name="Picture 3" descr="C:\Users\kmit\Desktop\scikit-learn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9855" y="3754378"/>
            <a:ext cx="1567527" cy="844222"/>
          </a:xfrm>
          <a:prstGeom prst="rect">
            <a:avLst/>
          </a:prstGeom>
          <a:noFill/>
        </p:spPr>
      </p:pic>
      <p:pic>
        <p:nvPicPr>
          <p:cNvPr id="1028" name="Picture 4" descr="C:\Users\kmit\Desktop\1024px-Spyder_log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9745" y="3200412"/>
            <a:ext cx="1155338" cy="1155338"/>
          </a:xfrm>
          <a:prstGeom prst="rect">
            <a:avLst/>
          </a:prstGeom>
          <a:noFill/>
        </p:spPr>
      </p:pic>
      <p:pic>
        <p:nvPicPr>
          <p:cNvPr id="1029" name="Picture 5" descr="C:\Users\kmit\Desktop\Anacond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26877" y="1592660"/>
            <a:ext cx="1989908" cy="993798"/>
          </a:xfrm>
          <a:prstGeom prst="rect">
            <a:avLst/>
          </a:prstGeom>
          <a:noFill/>
        </p:spPr>
      </p:pic>
      <p:pic>
        <p:nvPicPr>
          <p:cNvPr id="1032" name="Picture 8" descr="C:\Users\kmit\Desktop\AAEAAQAAAAAAAAfVAAAAJDNhYzI2YTYwLWQ3Y2ItNGFmMS04Y2M5LWY5Y2I4NTYyYjE4Mw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8616" y="2211712"/>
            <a:ext cx="3004460" cy="101481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64177" y="2231577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</a:schemeClr>
                </a:solidFill>
              </a:rPr>
              <a:t>Language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4786" y="3376753"/>
            <a:ext cx="2427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Machine Learning</a:t>
            </a:r>
            <a:endParaRPr lang="en-US" sz="2400" dirty="0"/>
          </a:p>
        </p:txBody>
      </p:sp>
      <p:pic>
        <p:nvPicPr>
          <p:cNvPr id="1030" name="Picture 6" descr="C:\Users\kmit\Desktop\77640967-7764145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1246" y="2329074"/>
            <a:ext cx="1606730" cy="637246"/>
          </a:xfrm>
          <a:prstGeom prst="rect">
            <a:avLst/>
          </a:prstGeom>
          <a:noFill/>
        </p:spPr>
      </p:pic>
      <p:pic>
        <p:nvPicPr>
          <p:cNvPr id="1033" name="Picture 9" descr="C:\Users\kmit\Desktop\2017-03-13-jupyter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711460" y="4976961"/>
            <a:ext cx="1150666" cy="115066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838199" y="1508762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IDE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5253455" y="2397038"/>
            <a:ext cx="169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AR CENA" pitchFamily="2" charset="0"/>
              </a:rPr>
              <a:t>Pandas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R CENA" pitchFamily="2" charset="0"/>
            </a:endParaRPr>
          </a:p>
        </p:txBody>
      </p:sp>
      <p:pic>
        <p:nvPicPr>
          <p:cNvPr id="1026" name="Picture 2" descr="C:\Users\kmit\Desktop\pics\logo.pn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32774" y="3607555"/>
            <a:ext cx="1388790" cy="1183628"/>
          </a:xfrm>
          <a:prstGeom prst="rect">
            <a:avLst/>
          </a:prstGeom>
          <a:noFill/>
        </p:spPr>
      </p:pic>
      <p:pic>
        <p:nvPicPr>
          <p:cNvPr id="2" name="Picture 3" descr="C:\Users\kmit\Desktop\pics\image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64341" y="5116048"/>
            <a:ext cx="2813822" cy="735431"/>
          </a:xfrm>
          <a:prstGeom prst="rect">
            <a:avLst/>
          </a:prstGeom>
          <a:noFill/>
        </p:spPr>
      </p:pic>
      <p:pic>
        <p:nvPicPr>
          <p:cNvPr id="3" name="Picture 4" descr="C:\Users\kmit\Desktop\pics\1_KwdVLH5e_P9h8hEzeIPnTg.pn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53590" y="5246928"/>
            <a:ext cx="1567541" cy="1182514"/>
          </a:xfrm>
          <a:prstGeom prst="rect">
            <a:avLst/>
          </a:prstGeom>
          <a:noFill/>
        </p:spPr>
      </p:pic>
      <p:pic>
        <p:nvPicPr>
          <p:cNvPr id="4" name="Picture 5" descr="C:\Users\kmit\Desktop\pics\Schematic-representation-of-the-architecture-of-our-convolutional-neural-network-Th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60318" y="3959595"/>
            <a:ext cx="1983559" cy="1068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61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19" grpId="0" animBg="1"/>
      <p:bldP spid="22" grpId="0" animBg="1"/>
      <p:bldP spid="49" grpId="0"/>
      <p:bldP spid="13" grpId="0"/>
      <p:bldP spid="14" grpId="0"/>
      <p:bldP spid="21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511139" y="2251166"/>
            <a:ext cx="3156868" cy="3844838"/>
          </a:xfrm>
          <a:prstGeom prst="roundRect">
            <a:avLst>
              <a:gd name="adj" fmla="val 7265"/>
            </a:avLst>
          </a:prstGeom>
          <a:solidFill>
            <a:srgbClr val="C9D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3200" b="1" dirty="0"/>
              <a:t>Stage – III</a:t>
            </a:r>
          </a:p>
          <a:p>
            <a:pPr algn="ctr"/>
            <a:r>
              <a:rPr lang="en-IN" sz="2400" b="1" dirty="0"/>
              <a:t>(Deep Learning)</a:t>
            </a:r>
            <a:endParaRPr lang="en-IN" sz="32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4005959" y="1606736"/>
            <a:ext cx="2917365" cy="4323809"/>
          </a:xfrm>
          <a:prstGeom prst="roundRect">
            <a:avLst>
              <a:gd name="adj" fmla="val 7265"/>
            </a:avLst>
          </a:prstGeom>
          <a:solidFill>
            <a:srgbClr val="C9D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3200" b="1" dirty="0"/>
              <a:t>Stage – II</a:t>
            </a:r>
          </a:p>
          <a:p>
            <a:pPr algn="ctr"/>
            <a:r>
              <a:rPr lang="en-IN" sz="2400" b="1" dirty="0"/>
              <a:t>(Machine Learning)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18462" y="1358535"/>
            <a:ext cx="2599509" cy="3448595"/>
          </a:xfrm>
          <a:prstGeom prst="roundRect">
            <a:avLst>
              <a:gd name="adj" fmla="val 7265"/>
            </a:avLst>
          </a:prstGeom>
          <a:solidFill>
            <a:srgbClr val="C9D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3200" b="1" dirty="0"/>
              <a:t>Stage-I</a:t>
            </a:r>
          </a:p>
          <a:p>
            <a:pPr algn="ctr"/>
            <a:r>
              <a:rPr lang="en-IN" sz="2800" b="1" dirty="0"/>
              <a:t>(Prerequisites)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2542" y="2737419"/>
            <a:ext cx="1090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Numpy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99915" y="3238938"/>
            <a:ext cx="107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Pandas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90467" y="3740457"/>
            <a:ext cx="1494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Matplotlib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49422" y="4241975"/>
            <a:ext cx="257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Preprocessing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88718" y="731520"/>
            <a:ext cx="8940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Syllabus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0662" y="2672195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Regression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5388" y="3111357"/>
            <a:ext cx="1566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Polynomial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2396" y="3628898"/>
            <a:ext cx="235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Gradient Descent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3044" y="4050016"/>
            <a:ext cx="2531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Logistic Regression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51486" y="4476116"/>
            <a:ext cx="1974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 Trees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01696" y="4902217"/>
            <a:ext cx="20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 Forest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93225" y="3452226"/>
            <a:ext cx="760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00439" y="3852823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98836" y="4296958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RNN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97387" y="5407314"/>
            <a:ext cx="2882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Advanced Techniques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02803" y="4749807"/>
            <a:ext cx="314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Semantic Segmentation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98447" y="5176530"/>
            <a:ext cx="3174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3146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1" grpId="0"/>
      <p:bldP spid="15" grpId="0"/>
      <p:bldP spid="16" grpId="0"/>
      <p:bldP spid="18" grpId="0"/>
      <p:bldP spid="20" grpId="0"/>
      <p:bldP spid="21" grpId="0"/>
      <p:bldP spid="22" grpId="0"/>
      <p:bldP spid="24" grpId="0"/>
      <p:bldP spid="25" grpId="0"/>
      <p:bldP spid="26" grpId="0"/>
      <p:bldP spid="29" grpId="0"/>
      <p:bldP spid="31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745835" y="433696"/>
            <a:ext cx="8617365" cy="1081980"/>
          </a:xfrm>
          <a:prstGeom prst="ellipse">
            <a:avLst/>
          </a:prstGeom>
          <a:noFill/>
          <a:ln w="215900" cmpd="thickThin">
            <a:noFill/>
            <a:prstDash val="solid"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Session - 1</a:t>
            </a:r>
          </a:p>
        </p:txBody>
      </p:sp>
      <p:sp>
        <p:nvSpPr>
          <p:cNvPr id="8" name="Oval 7"/>
          <p:cNvSpPr/>
          <p:nvPr/>
        </p:nvSpPr>
        <p:spPr>
          <a:xfrm>
            <a:off x="4260435" y="1332857"/>
            <a:ext cx="3222405" cy="822305"/>
          </a:xfrm>
          <a:prstGeom prst="ellipse">
            <a:avLst/>
          </a:prstGeom>
          <a:noFill/>
          <a:ln w="215900" cmpd="thickThin">
            <a:noFill/>
            <a:prstDash val="solid"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2166" y="2018947"/>
            <a:ext cx="2339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aware of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2286" y="2521867"/>
            <a:ext cx="278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Data Science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7526" y="3024787"/>
            <a:ext cx="343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Machine Learning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3246" y="3527707"/>
            <a:ext cx="352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Types of Machine Learning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8378" y="4146739"/>
            <a:ext cx="288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will proceed with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9458" y="4649659"/>
            <a:ext cx="1090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Numpy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46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hank-you-clipart-funny-thank_you_image_500_cl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5230" y="2156460"/>
            <a:ext cx="4762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3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745835" y="329907"/>
            <a:ext cx="8617365" cy="1081980"/>
          </a:xfrm>
          <a:prstGeom prst="ellipse">
            <a:avLst/>
          </a:prstGeom>
          <a:noFill/>
          <a:ln w="215900" cmpd="thickThin">
            <a:noFill/>
            <a:prstDash val="solid"/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Session - 4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20" y="1214837"/>
            <a:ext cx="301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session deals with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1150" y="2831760"/>
            <a:ext cx="385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Various Fields in Data Science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11150" y="1787818"/>
            <a:ext cx="2769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Why Data Science…?</a:t>
            </a:r>
          </a:p>
        </p:txBody>
      </p:sp>
      <p:sp>
        <p:nvSpPr>
          <p:cNvPr id="7" name="Rectangle 6"/>
          <p:cNvSpPr/>
          <p:nvPr/>
        </p:nvSpPr>
        <p:spPr>
          <a:xfrm>
            <a:off x="2411150" y="2309789"/>
            <a:ext cx="3403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Definition of Data Science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2411150" y="3353731"/>
            <a:ext cx="4585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 Science </a:t>
            </a:r>
            <a:r>
              <a:rPr lang="en-US" sz="2400" dirty="0" err="1"/>
              <a:t>vs</a:t>
            </a:r>
            <a:r>
              <a:rPr lang="en-US" sz="2400" dirty="0"/>
              <a:t> Engineer </a:t>
            </a:r>
            <a:r>
              <a:rPr lang="en-US" sz="2400" dirty="0" err="1"/>
              <a:t>vs</a:t>
            </a:r>
            <a:r>
              <a:rPr lang="en-US" sz="2400" dirty="0"/>
              <a:t> Analyst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11150" y="3875702"/>
            <a:ext cx="188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 Scientist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11150" y="4397673"/>
            <a:ext cx="1141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Skill Set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1150" y="4919644"/>
            <a:ext cx="2513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 Science Team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11150" y="5441615"/>
            <a:ext cx="1322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Activities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11150" y="5963588"/>
            <a:ext cx="3558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Steps to learn Data Science</a:t>
            </a:r>
          </a:p>
        </p:txBody>
      </p:sp>
    </p:spTree>
    <p:extLst>
      <p:ext uri="{BB962C8B-B14F-4D97-AF65-F5344CB8AC3E}">
        <p14:creationId xmlns:p14="http://schemas.microsoft.com/office/powerpoint/2010/main" val="139391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39288" y="661127"/>
            <a:ext cx="5745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Why Data Science…?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8660" y="2065591"/>
            <a:ext cx="511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Websites, Smart phones, Stock Markets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455" y="1558836"/>
            <a:ext cx="699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Huge amount of data is generated from last 3 decades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9455" y="2074092"/>
            <a:ext cx="386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Examples of data generators: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9455" y="3619860"/>
            <a:ext cx="8205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might be in structured/semi-structured/unstructured form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9455" y="4135116"/>
            <a:ext cx="8399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difficult to analyze the structured data with unstructured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455" y="2589348"/>
            <a:ext cx="8545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Lot of hidden information is  in that data which no one can observe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9455" y="5680881"/>
            <a:ext cx="1075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Companies like </a:t>
            </a:r>
            <a:r>
              <a:rPr lang="en-US" sz="2400" dirty="0" err="1"/>
              <a:t>Facebook</a:t>
            </a:r>
            <a:r>
              <a:rPr lang="en-US" sz="2400" dirty="0"/>
              <a:t>, Yahoo, Google, </a:t>
            </a:r>
            <a:r>
              <a:rPr lang="en-US" sz="2400" dirty="0" err="1"/>
              <a:t>Linkedin</a:t>
            </a:r>
            <a:r>
              <a:rPr lang="en-US" sz="2400" dirty="0"/>
              <a:t>  started to analyze data  to improve their product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9455" y="3104604"/>
            <a:ext cx="657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Analysis is required on data to find the hidden facts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455" y="4650372"/>
            <a:ext cx="5774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Analysis of Real-Time data is challenging task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455" y="5165628"/>
            <a:ext cx="493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Analysis of Big Data is challenging task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91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wasser-0015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-8719" y="1718638"/>
            <a:ext cx="2438407" cy="4525408"/>
          </a:xfrm>
          <a:prstGeom prst="rect">
            <a:avLst/>
          </a:prstGeom>
        </p:spPr>
      </p:pic>
      <p:pic>
        <p:nvPicPr>
          <p:cNvPr id="14" name="Picture 13" descr="filetypes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8935" y="4082289"/>
            <a:ext cx="1384331" cy="1384331"/>
          </a:xfrm>
          <a:prstGeom prst="rect">
            <a:avLst/>
          </a:prstGeom>
        </p:spPr>
      </p:pic>
      <p:pic>
        <p:nvPicPr>
          <p:cNvPr id="15" name="Picture 14" descr="database-parts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0293" y="3210346"/>
            <a:ext cx="797769" cy="797769"/>
          </a:xfrm>
          <a:prstGeom prst="rect">
            <a:avLst/>
          </a:prstGeom>
        </p:spPr>
      </p:pic>
      <p:pic>
        <p:nvPicPr>
          <p:cNvPr id="16" name="Picture 15" descr="Archive-Orders-in-Magent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104" y="2362931"/>
            <a:ext cx="707881" cy="707881"/>
          </a:xfrm>
          <a:prstGeom prst="rect">
            <a:avLst/>
          </a:prstGeom>
        </p:spPr>
      </p:pic>
      <p:pic>
        <p:nvPicPr>
          <p:cNvPr id="17" name="Picture 16" descr="social-media-tre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62717" y="3762104"/>
            <a:ext cx="3622222" cy="2897776"/>
          </a:xfrm>
          <a:prstGeom prst="rect">
            <a:avLst/>
          </a:prstGeom>
        </p:spPr>
      </p:pic>
      <p:pic>
        <p:nvPicPr>
          <p:cNvPr id="18" name="Picture 17" descr="Newspaper-Color-6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8218" y="3155887"/>
            <a:ext cx="954393" cy="715795"/>
          </a:xfrm>
          <a:prstGeom prst="rect">
            <a:avLst/>
          </a:prstGeom>
        </p:spPr>
      </p:pic>
      <p:pic>
        <p:nvPicPr>
          <p:cNvPr id="24" name="Picture 23" descr="Cloud-Comput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3087" y="2026241"/>
            <a:ext cx="1980976" cy="999766"/>
          </a:xfrm>
          <a:prstGeom prst="rect">
            <a:avLst/>
          </a:prstGeom>
        </p:spPr>
      </p:pic>
      <p:pic>
        <p:nvPicPr>
          <p:cNvPr id="25" name="Picture 24" descr="Institutional Investors Pushing for more Government Action on Climate.png"/>
          <p:cNvPicPr>
            <a:picLocks noChangeAspect="1"/>
          </p:cNvPicPr>
          <p:nvPr/>
        </p:nvPicPr>
        <p:blipFill>
          <a:blip r:embed="rId9" cstate="print"/>
          <a:srcRect l="34844" t="5317" r="3137" b="5167"/>
          <a:stretch>
            <a:fillRect/>
          </a:stretch>
        </p:blipFill>
        <p:spPr>
          <a:xfrm>
            <a:off x="3327403" y="5540516"/>
            <a:ext cx="1024707" cy="1030825"/>
          </a:xfrm>
          <a:prstGeom prst="ellipse">
            <a:avLst/>
          </a:prstGeom>
        </p:spPr>
      </p:pic>
      <p:pic>
        <p:nvPicPr>
          <p:cNvPr id="26" name="Picture 25" descr="090115_0246_ShortEssayO1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39420" y="1932531"/>
            <a:ext cx="2766169" cy="2586368"/>
          </a:xfrm>
          <a:prstGeom prst="rect">
            <a:avLst/>
          </a:prstGeom>
        </p:spPr>
      </p:pic>
      <p:pic>
        <p:nvPicPr>
          <p:cNvPr id="27" name="Picture 26" descr="milk-can-plunger-250x250.jpg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8591" y="3069587"/>
            <a:ext cx="1193800" cy="149225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Picture 27" descr="milk-products-price-hike-in-odisha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30000"/>
          </a:blip>
          <a:stretch>
            <a:fillRect/>
          </a:stretch>
        </p:blipFill>
        <p:spPr>
          <a:xfrm>
            <a:off x="8373301" y="4972590"/>
            <a:ext cx="1638663" cy="163866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TextBox 12"/>
          <p:cNvSpPr txBox="1"/>
          <p:nvPr/>
        </p:nvSpPr>
        <p:spPr>
          <a:xfrm>
            <a:off x="524686" y="1398443"/>
            <a:ext cx="245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Sources of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79026" y="3590699"/>
            <a:ext cx="1253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  <a:p>
            <a:pPr algn="ctr"/>
            <a:r>
              <a:rPr lang="en-US" sz="2400" b="1" dirty="0"/>
              <a:t> Product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8629485" y="3635825"/>
            <a:ext cx="1478280" cy="56388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Produces</a:t>
            </a:r>
          </a:p>
        </p:txBody>
      </p:sp>
      <p:sp>
        <p:nvSpPr>
          <p:cNvPr id="21" name="Right Arrow 20"/>
          <p:cNvSpPr/>
          <p:nvPr/>
        </p:nvSpPr>
        <p:spPr>
          <a:xfrm rot="19538130">
            <a:off x="4511259" y="3411221"/>
            <a:ext cx="1478280" cy="49166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Takes Data</a:t>
            </a:r>
          </a:p>
        </p:txBody>
      </p:sp>
      <p:cxnSp>
        <p:nvCxnSpPr>
          <p:cNvPr id="23" name="Straight Arrow Connector 22"/>
          <p:cNvCxnSpPr>
            <a:stCxn id="27" idx="2"/>
            <a:endCxn id="28" idx="0"/>
          </p:cNvCxnSpPr>
          <p:nvPr/>
        </p:nvCxnSpPr>
        <p:spPr>
          <a:xfrm flipH="1">
            <a:off x="9192633" y="4561837"/>
            <a:ext cx="1382858" cy="4107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54060" y="2313581"/>
            <a:ext cx="2133599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>
                <a:ln w="11430"/>
                <a:solidFill>
                  <a:schemeClr val="tx1">
                    <a:lumMod val="7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Data Science</a:t>
            </a:r>
          </a:p>
        </p:txBody>
      </p:sp>
      <p:sp>
        <p:nvSpPr>
          <p:cNvPr id="31" name="TextBox 30"/>
          <p:cNvSpPr txBox="1"/>
          <p:nvPr/>
        </p:nvSpPr>
        <p:spPr>
          <a:xfrm flipH="1">
            <a:off x="355216" y="3175759"/>
            <a:ext cx="125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Streaming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59168" y="727162"/>
            <a:ext cx="5745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Data Science…in painless way…</a:t>
            </a:r>
          </a:p>
        </p:txBody>
      </p:sp>
    </p:spTree>
    <p:extLst>
      <p:ext uri="{BB962C8B-B14F-4D97-AF65-F5344CB8AC3E}">
        <p14:creationId xmlns:p14="http://schemas.microsoft.com/office/powerpoint/2010/main" val="24890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 animBg="1"/>
      <p:bldP spid="21" grpId="0" animBg="1"/>
      <p:bldP spid="29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>
            <a:stCxn id="24" idx="1"/>
            <a:endCxn id="33" idx="1"/>
          </p:cNvCxnSpPr>
          <p:nvPr/>
        </p:nvCxnSpPr>
        <p:spPr>
          <a:xfrm rot="10800000" flipH="1" flipV="1">
            <a:off x="2545080" y="4211525"/>
            <a:ext cx="2009080" cy="1738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4159080" y="3561810"/>
            <a:ext cx="3063240" cy="1371600"/>
          </a:xfrm>
          <a:prstGeom prst="roundRect">
            <a:avLst>
              <a:gd name="adj" fmla="val 27778"/>
            </a:avLst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 Science</a:t>
            </a:r>
          </a:p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art of </a:t>
            </a:r>
          </a:p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turning data into actions</a:t>
            </a:r>
          </a:p>
        </p:txBody>
      </p:sp>
      <p:pic>
        <p:nvPicPr>
          <p:cNvPr id="3" name="Picture 2" descr="filetypes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111" y="2621280"/>
            <a:ext cx="1277809" cy="1277809"/>
          </a:xfrm>
          <a:prstGeom prst="rect">
            <a:avLst/>
          </a:prstGeom>
        </p:spPr>
      </p:pic>
      <p:pic>
        <p:nvPicPr>
          <p:cNvPr id="4" name="Picture 3" descr="database-parts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560" y="3947160"/>
            <a:ext cx="716280" cy="716280"/>
          </a:xfrm>
          <a:prstGeom prst="rect">
            <a:avLst/>
          </a:prstGeom>
        </p:spPr>
      </p:pic>
      <p:pic>
        <p:nvPicPr>
          <p:cNvPr id="5" name="Picture 4" descr="Archive-Orders-in-Magent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7367" y="3919177"/>
            <a:ext cx="710473" cy="710473"/>
          </a:xfrm>
          <a:prstGeom prst="rect">
            <a:avLst/>
          </a:prstGeom>
        </p:spPr>
      </p:pic>
      <p:pic>
        <p:nvPicPr>
          <p:cNvPr id="6" name="Picture 5" descr="social-media-tree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5627515"/>
            <a:ext cx="1920240" cy="1230486"/>
          </a:xfrm>
          <a:prstGeom prst="rect">
            <a:avLst/>
          </a:prstGeom>
        </p:spPr>
      </p:pic>
      <p:pic>
        <p:nvPicPr>
          <p:cNvPr id="7" name="Picture 6" descr="Newspaper-Color-6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680" y="4754880"/>
            <a:ext cx="1237586" cy="928189"/>
          </a:xfrm>
          <a:prstGeom prst="rect">
            <a:avLst/>
          </a:prstGeom>
        </p:spPr>
      </p:pic>
      <p:pic>
        <p:nvPicPr>
          <p:cNvPr id="8" name="Picture 7" descr="Cloud-Compu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240" y="1852689"/>
            <a:ext cx="1284514" cy="648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7538" y="4453709"/>
            <a:ext cx="1337569" cy="733663"/>
          </a:xfrm>
          <a:prstGeom prst="rightArrow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Streaming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7253526" y="3762108"/>
            <a:ext cx="1266362" cy="8991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Produces</a:t>
            </a:r>
          </a:p>
        </p:txBody>
      </p:sp>
      <p:sp>
        <p:nvSpPr>
          <p:cNvPr id="23" name="Oval 22"/>
          <p:cNvSpPr/>
          <p:nvPr/>
        </p:nvSpPr>
        <p:spPr>
          <a:xfrm>
            <a:off x="8554734" y="3534960"/>
            <a:ext cx="2270760" cy="1371600"/>
          </a:xfrm>
          <a:prstGeom prst="ellipse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 Product</a:t>
            </a:r>
          </a:p>
          <a:p>
            <a:pPr algn="ctr"/>
            <a:r>
              <a:rPr lang="en-US" sz="1600" b="1" dirty="0"/>
              <a:t>Actionable Information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2072640" y="1859280"/>
            <a:ext cx="472440" cy="4800600"/>
          </a:xfrm>
          <a:prstGeom prst="rightBrace">
            <a:avLst>
              <a:gd name="adj1" fmla="val 76075"/>
              <a:gd name="adj2" fmla="val 48999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2615483" y="3775170"/>
            <a:ext cx="1434003" cy="85344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Takes 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23160" y="1630680"/>
            <a:ext cx="493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is available from various sources.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23160" y="2392680"/>
            <a:ext cx="7148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might be useful or irrelevant for a particular purpose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33318" y="2971800"/>
            <a:ext cx="9003937" cy="4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1605F5"/>
                </a:solidFill>
              </a:rPr>
              <a:t>Data science is an art of turning data into actions by producing Data Product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23160" y="1965960"/>
            <a:ext cx="941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can be in various formats : structured/unstructured/semi-structured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705" y="1494960"/>
            <a:ext cx="199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Sources of Data</a:t>
            </a:r>
          </a:p>
        </p:txBody>
      </p:sp>
      <p:pic>
        <p:nvPicPr>
          <p:cNvPr id="33" name="Picture 32" descr="Are-you-a-good-decision-maker-1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4160" y="5237128"/>
            <a:ext cx="1332841" cy="14249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23122" y="5280243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Decision Maker</a:t>
            </a:r>
          </a:p>
        </p:txBody>
      </p:sp>
      <p:cxnSp>
        <p:nvCxnSpPr>
          <p:cNvPr id="31" name="Straight Arrow Connector 30"/>
          <p:cNvCxnSpPr>
            <a:stCxn id="23" idx="3"/>
            <a:endCxn id="34" idx="0"/>
          </p:cNvCxnSpPr>
          <p:nvPr/>
        </p:nvCxnSpPr>
        <p:spPr>
          <a:xfrm rot="5400000">
            <a:off x="7160827" y="3553790"/>
            <a:ext cx="574549" cy="28783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75464" y="5318760"/>
            <a:ext cx="25079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Examples: 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Weather forecasts</a:t>
            </a:r>
          </a:p>
          <a:p>
            <a:r>
              <a:rPr lang="en-US" dirty="0"/>
              <a:t>Stock market predictions</a:t>
            </a:r>
          </a:p>
          <a:p>
            <a:r>
              <a:rPr lang="en-US" dirty="0"/>
              <a:t>Etc..</a:t>
            </a:r>
          </a:p>
        </p:txBody>
      </p:sp>
      <p:cxnSp>
        <p:nvCxnSpPr>
          <p:cNvPr id="46" name="Straight Arrow Connector 45"/>
          <p:cNvCxnSpPr>
            <a:stCxn id="23" idx="4"/>
            <a:endCxn id="45" idx="0"/>
          </p:cNvCxnSpPr>
          <p:nvPr/>
        </p:nvCxnSpPr>
        <p:spPr>
          <a:xfrm rot="5400000">
            <a:off x="8953672" y="4582318"/>
            <a:ext cx="412200" cy="10606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163386" y="585651"/>
            <a:ext cx="5745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Definition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31861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/>
      <p:bldP spid="32" grpId="0"/>
      <p:bldP spid="34" grpId="0"/>
      <p:bldP spid="45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2148104" y="2235201"/>
            <a:ext cx="8926283" cy="2423882"/>
          </a:xfrm>
          <a:prstGeom prst="ellipse">
            <a:avLst/>
          </a:prstGeom>
          <a:solidFill>
            <a:srgbClr val="0070C0"/>
          </a:solidFill>
          <a:ln w="3175" cmpd="tri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FF00"/>
                </a:solidFill>
              </a:rPr>
              <a:t>Data Science</a:t>
            </a:r>
          </a:p>
          <a:p>
            <a:pPr algn="ctr"/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4413" y="669827"/>
            <a:ext cx="496825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About Data Science…!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506" y="1415136"/>
            <a:ext cx="9077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Science is an emerging field with rapid changes  and opportunities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252" y="1959414"/>
            <a:ext cx="3919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linked with various topics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3226" y="2444173"/>
            <a:ext cx="1556901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Mathematics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05288" y="2495705"/>
            <a:ext cx="1107611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Statistics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5152" y="3390497"/>
            <a:ext cx="2460939" cy="1200329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01600">
                    <a:srgbClr val="1605F5">
                      <a:alpha val="60000"/>
                    </a:srgb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Machine Learning</a:t>
            </a:r>
          </a:p>
          <a:p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glow rad="101600">
                  <a:srgbClr val="1605F5">
                    <a:alpha val="60000"/>
                  </a:srgb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glow rad="101600">
                  <a:srgbClr val="1605F5">
                    <a:alpha val="60000"/>
                  </a:srgb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93126" y="3845511"/>
            <a:ext cx="2020105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Domain Expertise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7916" y="3040681"/>
            <a:ext cx="2012795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 visualization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58715" y="3771461"/>
            <a:ext cx="1837683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Communication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24059" y="3116896"/>
            <a:ext cx="2196047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Computer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9138" y="4637250"/>
            <a:ext cx="532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scope of data science is measureless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88228" y="5116245"/>
            <a:ext cx="142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Education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8228" y="5512961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Sports &amp; Games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88228" y="5909677"/>
            <a:ext cx="12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Telecom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88228" y="6306393"/>
            <a:ext cx="243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Transport &amp; travel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31608" y="5856456"/>
            <a:ext cx="191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more….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62792" y="5116245"/>
            <a:ext cx="2033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Manufacturing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62792" y="5512961"/>
            <a:ext cx="1614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Healthcare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62792" y="5909677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62792" y="6306393"/>
            <a:ext cx="112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Biotech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63585" y="3932596"/>
            <a:ext cx="1718740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01600">
                    <a:srgbClr val="1605F5">
                      <a:alpha val="60000"/>
                    </a:srgb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39391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  <p:bldP spid="8" grpId="0"/>
      <p:bldP spid="6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/>
      <p:bldP spid="22" grpId="0"/>
      <p:bldP spid="23" grpId="0"/>
      <p:bldP spid="24" grpId="0"/>
      <p:bldP spid="25" grpId="0"/>
      <p:bldP spid="26" grpId="0"/>
      <p:bldP spid="18" grpId="0"/>
      <p:bldP spid="19" grpId="0"/>
      <p:bldP spid="20" grpId="0"/>
      <p:bldP spid="21" grpId="0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>
          <a:xfrm>
            <a:off x="2407920" y="1524000"/>
            <a:ext cx="5488577" cy="51511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Data Scientist</a:t>
            </a: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  <a:p>
            <a:pPr algn="ctr"/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8940" y="646617"/>
            <a:ext cx="8940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Data Scientist </a:t>
            </a:r>
            <a:r>
              <a:rPr lang="en-US" sz="32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vs</a:t>
            </a:r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Data Analyst </a:t>
            </a:r>
            <a:r>
              <a:rPr lang="en-US" sz="32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vs</a:t>
            </a:r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Data Engineer</a:t>
            </a:r>
          </a:p>
        </p:txBody>
      </p:sp>
      <p:sp>
        <p:nvSpPr>
          <p:cNvPr id="25" name="Oval 24"/>
          <p:cNvSpPr/>
          <p:nvPr/>
        </p:nvSpPr>
        <p:spPr>
          <a:xfrm>
            <a:off x="5908046" y="2211977"/>
            <a:ext cx="3701143" cy="3526971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 Engineer</a:t>
            </a:r>
          </a:p>
        </p:txBody>
      </p:sp>
      <p:sp>
        <p:nvSpPr>
          <p:cNvPr id="29" name="Oval 28"/>
          <p:cNvSpPr/>
          <p:nvPr/>
        </p:nvSpPr>
        <p:spPr>
          <a:xfrm>
            <a:off x="3852818" y="3002280"/>
            <a:ext cx="3672115" cy="3512457"/>
          </a:xfrm>
          <a:prstGeom prst="ellipse">
            <a:avLst/>
          </a:prstGeom>
          <a:solidFill>
            <a:srgbClr val="3232FE">
              <a:alpha val="50000"/>
            </a:srgbClr>
          </a:solidFill>
          <a:ln>
            <a:solidFill>
              <a:srgbClr val="323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Data Analyst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85892" y="4124961"/>
            <a:ext cx="214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Deductive Reasoning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16103" y="1995693"/>
            <a:ext cx="206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Inductive Reasoning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61811" y="4178666"/>
            <a:ext cx="15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</a:t>
            </a:r>
          </a:p>
          <a:p>
            <a:r>
              <a:rPr lang="en-US" dirty="0"/>
              <a:t>Management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54303" y="5759973"/>
            <a:ext cx="263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Use existing tools and </a:t>
            </a:r>
            <a:r>
              <a:rPr lang="en-US" dirty="0" err="1">
                <a:solidFill>
                  <a:srgbClr val="FFFF00"/>
                </a:solidFill>
              </a:rPr>
              <a:t>algs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2983" y="3245373"/>
            <a:ext cx="14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Programming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39903" y="4447156"/>
            <a:ext cx="100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Statistics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68109" y="3833202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Data Visualization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6023" y="2452893"/>
            <a:ext cx="21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Undirected Research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36240" y="3589362"/>
            <a:ext cx="323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Find Problems  and  solutions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19223" y="245289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Multiple resources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55983" y="291009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Design theses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91863" y="498273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Handling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13783" y="3413013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Handling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49903" y="2879613"/>
            <a:ext cx="88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Bigdata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46143" y="2468133"/>
            <a:ext cx="130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Warehouse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34463" y="422508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Mining</a:t>
            </a:r>
          </a:p>
        </p:txBody>
      </p:sp>
      <p:pic>
        <p:nvPicPr>
          <p:cNvPr id="28" name="Picture 27" descr="hadooplogoPatrickLieHadoopExpertandbigdata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45480" y="1702053"/>
            <a:ext cx="2987040" cy="1067058"/>
          </a:xfrm>
          <a:prstGeom prst="rect">
            <a:avLst/>
          </a:prstGeom>
        </p:spPr>
      </p:pic>
      <p:pic>
        <p:nvPicPr>
          <p:cNvPr id="34" name="Picture 33" descr="images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5440" y="2838209"/>
            <a:ext cx="1661160" cy="393623"/>
          </a:xfrm>
          <a:prstGeom prst="rect">
            <a:avLst/>
          </a:prstGeom>
        </p:spPr>
      </p:pic>
      <p:pic>
        <p:nvPicPr>
          <p:cNvPr id="35" name="Picture 34" descr="MySQL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4520" y="3250142"/>
            <a:ext cx="1447800" cy="891845"/>
          </a:xfrm>
          <a:prstGeom prst="rect">
            <a:avLst/>
          </a:prstGeom>
        </p:spPr>
      </p:pic>
      <p:pic>
        <p:nvPicPr>
          <p:cNvPr id="36" name="Picture 35" descr="Spark-logo-192x100px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709" y="4008166"/>
            <a:ext cx="1193020" cy="633503"/>
          </a:xfrm>
          <a:prstGeom prst="rect">
            <a:avLst/>
          </a:prstGeom>
        </p:spPr>
      </p:pic>
      <p:pic>
        <p:nvPicPr>
          <p:cNvPr id="37" name="Picture 36" descr="images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064" y="2884941"/>
            <a:ext cx="728473" cy="550590"/>
          </a:xfrm>
          <a:prstGeom prst="rect">
            <a:avLst/>
          </a:prstGeom>
        </p:spPr>
      </p:pic>
      <p:pic>
        <p:nvPicPr>
          <p:cNvPr id="38" name="Picture 37" descr="Python_logo_and_wordmark.svg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0420" y="1748568"/>
            <a:ext cx="1836420" cy="543863"/>
          </a:xfrm>
          <a:prstGeom prst="rect">
            <a:avLst/>
          </a:prstGeom>
        </p:spPr>
      </p:pic>
      <p:pic>
        <p:nvPicPr>
          <p:cNvPr id="39" name="Picture 38" descr="mongoDB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3034" y="5222240"/>
            <a:ext cx="2026920" cy="67564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919536" y="4747276"/>
            <a:ext cx="43620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>
                  <a:prstDash val="solid"/>
                </a:ln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713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5" grpId="0" animBg="1"/>
      <p:bldP spid="29" grpId="0" animBg="1"/>
      <p:bldP spid="31" grpId="0"/>
      <p:bldP spid="32" grpId="0"/>
      <p:bldP spid="33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0010&quot;&gt;&lt;property id=&quot;20148&quot; value=&quot;5&quot;/&gt;&lt;property id=&quot;20300&quot; value=&quot;Slide 1&quot;/&gt;&lt;property id=&quot;20307&quot; value=&quot;256&quot;/&gt;&lt;/object&gt;&lt;object type=&quot;3&quot; unique_id=&quot;10036&quot;&gt;&lt;property id=&quot;20148&quot; value=&quot;5&quot;/&gt;&lt;property id=&quot;20300&quot; value=&quot;Slide 2&quot;/&gt;&lt;property id=&quot;20307&quot; value=&quot;260&quot;/&gt;&lt;/object&gt;&lt;object type=&quot;3&quot; unique_id=&quot;10037&quot;&gt;&lt;property id=&quot;20148&quot; value=&quot;5&quot;/&gt;&lt;property id=&quot;20300&quot; value=&quot;Slide 9&quot;/&gt;&lt;property id=&quot;20307&quot; value=&quot;258&quot;/&gt;&lt;/object&gt;&lt;object type=&quot;3&quot; unique_id=&quot;10187&quot;&gt;&lt;property id=&quot;20148&quot; value=&quot;5&quot;/&gt;&lt;property id=&quot;20300&quot; value=&quot;Slide 3&quot;/&gt;&lt;property id=&quot;20307&quot; value=&quot;262&quot;/&gt;&lt;/object&gt;&lt;object type=&quot;3&quot; unique_id=&quot;10215&quot;&gt;&lt;property id=&quot;20148&quot; value=&quot;5&quot;/&gt;&lt;property id=&quot;20300&quot; value=&quot;Slide 8&quot;/&gt;&lt;property id=&quot;20307&quot; value=&quot;263&quot;/&gt;&lt;/object&gt;&lt;object type=&quot;3&quot; unique_id=&quot;10906&quot;&gt;&lt;property id=&quot;20148&quot; value=&quot;5&quot;/&gt;&lt;property id=&quot;20300&quot; value=&quot;Slide 5&quot;/&gt;&lt;property id=&quot;20307&quot; value=&quot;266&quot;/&gt;&lt;/object&gt;&lt;object type=&quot;3&quot; unique_id=&quot;11183&quot;&gt;&lt;property id=&quot;20148&quot; value=&quot;5&quot;/&gt;&lt;property id=&quot;20300&quot; value=&quot;Slide 6&quot;/&gt;&lt;property id=&quot;20307&quot; value=&quot;267&quot;/&gt;&lt;/object&gt;&lt;object type=&quot;3&quot; unique_id=&quot;11223&quot;&gt;&lt;property id=&quot;20148&quot; value=&quot;5&quot;/&gt;&lt;property id=&quot;20300&quot; value=&quot;Slide 7&quot;/&gt;&lt;property id=&quot;20307&quot; value=&quot;268&quot;/&gt;&lt;/object&gt;&lt;object type=&quot;3&quot; unique_id=&quot;11314&quot;&gt;&lt;property id=&quot;20148&quot; value=&quot;5&quot;/&gt;&lt;property id=&quot;20300&quot; value=&quot;Slide 4&quot;/&gt;&lt;property id=&quot;20307&quot; value=&quot;269&quot;/&gt;&lt;/object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6|0.3|0.3|0.3|0.3|0.3"/>
</p:tagLst>
</file>

<file path=ppt/theme/theme1.xml><?xml version="1.0" encoding="utf-8"?>
<a:theme xmlns:a="http://schemas.openxmlformats.org/drawingml/2006/main" name="Theme1">
  <a:themeElements>
    <a:clrScheme name="DSwithR">
      <a:dk1>
        <a:sysClr val="windowText" lastClr="000000"/>
      </a:dk1>
      <a:lt1>
        <a:srgbClr val="0C0292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8454</TotalTime>
  <Words>1328</Words>
  <Application>Microsoft Office PowerPoint</Application>
  <PresentationFormat>Widescreen</PresentationFormat>
  <Paragraphs>347</Paragraphs>
  <Slides>37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 CENA</vt:lpstr>
      <vt:lpstr>Arial</vt:lpstr>
      <vt:lpstr>Arial Narrow</vt:lpstr>
      <vt:lpstr>Bauhaus 93</vt:lpstr>
      <vt:lpstr>Calibri</vt:lpstr>
      <vt:lpstr>Calibri Light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Raheem</dc:creator>
  <cp:lastModifiedBy>srinivas rao</cp:lastModifiedBy>
  <cp:revision>815</cp:revision>
  <dcterms:created xsi:type="dcterms:W3CDTF">2015-10-10T06:51:39Z</dcterms:created>
  <dcterms:modified xsi:type="dcterms:W3CDTF">2021-02-21T10:50:27Z</dcterms:modified>
</cp:coreProperties>
</file>